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Garamond"/>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j6DhVBFglFQuB2at3AJhowrRVZ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5CA47A-9546-4F2E-B271-25BF4E129389}">
  <a:tblStyle styleId="{425CA47A-9546-4F2E-B271-25BF4E12938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Garamond-bold.fntdata"/><Relationship Id="rId27" Type="http://schemas.openxmlformats.org/officeDocument/2006/relationships/font" Target="fonts/Garamon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aramond-italic.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Garamon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g>
</file>

<file path=ppt/media/image4.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8d7ed62b2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8d7ed62b29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g18d7ed62b29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921f2dda5c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921f2dda5c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g1921f2dda5c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921f2dda5c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921f2dda5c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1921f2dda5c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93da191010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93da191010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193da191010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8d7ed62b29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8d7ed62b29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18d7ed62b29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8d7ed62b29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8d7ed62b29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g18d7ed62b29_0_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8d7ed62b29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8d7ed62b29_0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18d7ed62b29_0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8d7ed62b29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8d7ed62b29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g18d7ed62b29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8d7ed62b29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8d7ed62b29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18d7ed62b29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93da191010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93da191010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193da191010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93da191010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93da191010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g193da191010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93da191010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93da191010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g193da191010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8d7ed62b29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8d7ed62b29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g18d7ed62b29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8d7ed62b29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8d7ed62b29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18d7ed62b29_0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921f2dda5c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921f2dda5c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g1921f2dda5c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921f2dda5c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921f2dda5c_0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g1921f2dda5c_0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20" name="Shape 20"/>
        <p:cNvGrpSpPr/>
        <p:nvPr/>
      </p:nvGrpSpPr>
      <p:grpSpPr>
        <a:xfrm>
          <a:off x="0" y="0"/>
          <a:ext cx="0" cy="0"/>
          <a:chOff x="0" y="0"/>
          <a:chExt cx="0" cy="0"/>
        </a:xfrm>
      </p:grpSpPr>
      <p:grpSp>
        <p:nvGrpSpPr>
          <p:cNvPr id="21" name="Google Shape;21;p8"/>
          <p:cNvGrpSpPr/>
          <p:nvPr/>
        </p:nvGrpSpPr>
        <p:grpSpPr>
          <a:xfrm>
            <a:off x="-16934" y="0"/>
            <a:ext cx="12231160" cy="6856214"/>
            <a:chOff x="-16934" y="0"/>
            <a:chExt cx="12231160" cy="6856214"/>
          </a:xfrm>
        </p:grpSpPr>
        <p:pic>
          <p:nvPicPr>
            <p:cNvPr descr="HD-PanelTitleR1.png" id="22" name="Google Shape;22;p8"/>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23" name="Google Shape;23;p8"/>
            <p:cNvSpPr/>
            <p:nvPr/>
          </p:nvSpPr>
          <p:spPr>
            <a:xfrm>
              <a:off x="2328332" y="1540931"/>
              <a:ext cx="7543802" cy="3835401"/>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DRibbonTitle-UniformTrim.png" id="24" name="Google Shape;24;p8"/>
            <p:cNvPicPr preferRelativeResize="0"/>
            <p:nvPr/>
          </p:nvPicPr>
          <p:blipFill rotWithShape="1">
            <a:blip r:embed="rId3">
              <a:alphaModFix/>
            </a:blip>
            <a:srcRect b="0" l="0" r="0" t="0"/>
            <a:stretch/>
          </p:blipFill>
          <p:spPr>
            <a:xfrm>
              <a:off x="-16934" y="3147609"/>
              <a:ext cx="2478024" cy="612648"/>
            </a:xfrm>
            <a:prstGeom prst="rect">
              <a:avLst/>
            </a:prstGeom>
            <a:noFill/>
            <a:ln>
              <a:noFill/>
            </a:ln>
          </p:spPr>
        </p:pic>
        <p:pic>
          <p:nvPicPr>
            <p:cNvPr descr="HDRibbonTitle-UniformTrim.png" id="25" name="Google Shape;25;p8"/>
            <p:cNvPicPr preferRelativeResize="0"/>
            <p:nvPr/>
          </p:nvPicPr>
          <p:blipFill rotWithShape="1">
            <a:blip r:embed="rId3">
              <a:alphaModFix/>
            </a:blip>
            <a:srcRect b="0" l="0" r="0" t="0"/>
            <a:stretch/>
          </p:blipFill>
          <p:spPr>
            <a:xfrm>
              <a:off x="9736202" y="3147609"/>
              <a:ext cx="2478024" cy="612648"/>
            </a:xfrm>
            <a:prstGeom prst="rect">
              <a:avLst/>
            </a:prstGeom>
            <a:noFill/>
            <a:ln>
              <a:noFill/>
            </a:ln>
          </p:spPr>
        </p:pic>
      </p:grpSp>
      <p:sp>
        <p:nvSpPr>
          <p:cNvPr id="26" name="Google Shape;26;p8"/>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Clr>
                <a:srgbClr val="262626"/>
              </a:buClr>
              <a:buSzPts val="5400"/>
              <a:buFont typeface="Garamond"/>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8"/>
          <p:cNvSpPr txBox="1"/>
          <p:nvPr>
            <p:ph idx="1" type="subTitle"/>
          </p:nvPr>
        </p:nvSpPr>
        <p:spPr>
          <a:xfrm>
            <a:off x="2692398" y="3657597"/>
            <a:ext cx="6815669" cy="1320802"/>
          </a:xfrm>
          <a:prstGeom prst="rect">
            <a:avLst/>
          </a:prstGeom>
          <a:noFill/>
          <a:ln>
            <a:noFill/>
          </a:ln>
        </p:spPr>
        <p:txBody>
          <a:bodyPr anchorCtr="0" anchor="t" bIns="45700" lIns="91425" spcFirstLastPara="1" rIns="91425" wrap="square" tIns="45700">
            <a:normAutofit/>
          </a:bodyPr>
          <a:lstStyle>
            <a:lvl1pPr lvl="0" algn="ctr">
              <a:spcBef>
                <a:spcPts val="420"/>
              </a:spcBef>
              <a:spcAft>
                <a:spcPts val="0"/>
              </a:spcAft>
              <a:buSzPts val="2415"/>
              <a:buNone/>
              <a:defRPr sz="2100">
                <a:solidFill>
                  <a:schemeClr val="dk1"/>
                </a:solidFill>
              </a:defRPr>
            </a:lvl1pPr>
            <a:lvl2pPr lvl="1" algn="ctr">
              <a:spcBef>
                <a:spcPts val="600"/>
              </a:spcBef>
              <a:spcAft>
                <a:spcPts val="0"/>
              </a:spcAft>
              <a:buSzPts val="2300"/>
              <a:buNone/>
              <a:defRPr>
                <a:solidFill>
                  <a:srgbClr val="888888"/>
                </a:solidFill>
              </a:defRPr>
            </a:lvl2pPr>
            <a:lvl3pPr lvl="2" algn="ctr">
              <a:spcBef>
                <a:spcPts val="600"/>
              </a:spcBef>
              <a:spcAft>
                <a:spcPts val="0"/>
              </a:spcAft>
              <a:buSzPts val="2070"/>
              <a:buNone/>
              <a:defRPr>
                <a:solidFill>
                  <a:srgbClr val="888888"/>
                </a:solidFill>
              </a:defRPr>
            </a:lvl3pPr>
            <a:lvl4pPr lvl="3" algn="ctr">
              <a:spcBef>
                <a:spcPts val="600"/>
              </a:spcBef>
              <a:spcAft>
                <a:spcPts val="0"/>
              </a:spcAft>
              <a:buSzPts val="1840"/>
              <a:buNone/>
              <a:defRPr>
                <a:solidFill>
                  <a:srgbClr val="888888"/>
                </a:solidFill>
              </a:defRPr>
            </a:lvl4pPr>
            <a:lvl5pPr lvl="4" algn="ctr">
              <a:spcBef>
                <a:spcPts val="600"/>
              </a:spcBef>
              <a:spcAft>
                <a:spcPts val="0"/>
              </a:spcAft>
              <a:buSzPts val="1610"/>
              <a:buNone/>
              <a:defRPr>
                <a:solidFill>
                  <a:srgbClr val="888888"/>
                </a:solidFill>
              </a:defRPr>
            </a:lvl5pPr>
            <a:lvl6pPr lvl="5" algn="ctr">
              <a:spcBef>
                <a:spcPts val="600"/>
              </a:spcBef>
              <a:spcAft>
                <a:spcPts val="0"/>
              </a:spcAft>
              <a:buSzPts val="1610"/>
              <a:buNone/>
              <a:defRPr>
                <a:solidFill>
                  <a:srgbClr val="888888"/>
                </a:solidFill>
              </a:defRPr>
            </a:lvl6pPr>
            <a:lvl7pPr lvl="6" algn="ctr">
              <a:spcBef>
                <a:spcPts val="600"/>
              </a:spcBef>
              <a:spcAft>
                <a:spcPts val="0"/>
              </a:spcAft>
              <a:buSzPts val="1610"/>
              <a:buNone/>
              <a:defRPr>
                <a:solidFill>
                  <a:srgbClr val="888888"/>
                </a:solidFill>
              </a:defRPr>
            </a:lvl7pPr>
            <a:lvl8pPr lvl="7" algn="ctr">
              <a:spcBef>
                <a:spcPts val="600"/>
              </a:spcBef>
              <a:spcAft>
                <a:spcPts val="0"/>
              </a:spcAft>
              <a:buSzPts val="1610"/>
              <a:buNone/>
              <a:defRPr>
                <a:solidFill>
                  <a:srgbClr val="888888"/>
                </a:solidFill>
              </a:defRPr>
            </a:lvl8pPr>
            <a:lvl9pPr lvl="8" algn="ctr">
              <a:spcBef>
                <a:spcPts val="600"/>
              </a:spcBef>
              <a:spcAft>
                <a:spcPts val="600"/>
              </a:spcAft>
              <a:buSzPts val="1610"/>
              <a:buNone/>
              <a:defRPr>
                <a:solidFill>
                  <a:srgbClr val="888888"/>
                </a:solidFill>
              </a:defRPr>
            </a:lvl9pPr>
          </a:lstStyle>
          <a:p/>
        </p:txBody>
      </p:sp>
      <p:sp>
        <p:nvSpPr>
          <p:cNvPr id="28" name="Google Shape;28;p8"/>
          <p:cNvSpPr txBox="1"/>
          <p:nvPr>
            <p:ph idx="10" type="dt"/>
          </p:nvPr>
        </p:nvSpPr>
        <p:spPr>
          <a:xfrm>
            <a:off x="7983232" y="5037663"/>
            <a:ext cx="897467"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8"/>
          <p:cNvSpPr txBox="1"/>
          <p:nvPr>
            <p:ph idx="11" type="ftr"/>
          </p:nvPr>
        </p:nvSpPr>
        <p:spPr>
          <a:xfrm>
            <a:off x="2692397" y="5037663"/>
            <a:ext cx="5214635"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8"/>
          <p:cNvSpPr txBox="1"/>
          <p:nvPr>
            <p:ph idx="12" type="sldNum"/>
          </p:nvPr>
        </p:nvSpPr>
        <p:spPr>
          <a:xfrm>
            <a:off x="8956900" y="5037663"/>
            <a:ext cx="55116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31" name="Google Shape;31;p8"/>
          <p:cNvCxnSpPr/>
          <p:nvPr/>
        </p:nvCxnSpPr>
        <p:spPr>
          <a:xfrm>
            <a:off x="2692399" y="3522131"/>
            <a:ext cx="681566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89" name="Shape 89"/>
        <p:cNvGrpSpPr/>
        <p:nvPr/>
      </p:nvGrpSpPr>
      <p:grpSpPr>
        <a:xfrm>
          <a:off x="0" y="0"/>
          <a:ext cx="0" cy="0"/>
          <a:chOff x="0" y="0"/>
          <a:chExt cx="0" cy="0"/>
        </a:xfrm>
      </p:grpSpPr>
      <p:sp>
        <p:nvSpPr>
          <p:cNvPr id="90" name="Google Shape;90;p17"/>
          <p:cNvSpPr txBox="1"/>
          <p:nvPr>
            <p:ph type="title"/>
          </p:nvPr>
        </p:nvSpPr>
        <p:spPr>
          <a:xfrm>
            <a:off x="1295401" y="4815415"/>
            <a:ext cx="9609666" cy="566738"/>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7"/>
          <p:cNvSpPr/>
          <p:nvPr>
            <p:ph idx="2" type="pic"/>
          </p:nvPr>
        </p:nvSpPr>
        <p:spPr>
          <a:xfrm>
            <a:off x="1041427" y="1041399"/>
            <a:ext cx="10105972" cy="3335869"/>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92" name="Google Shape;92;p17"/>
          <p:cNvSpPr txBox="1"/>
          <p:nvPr>
            <p:ph idx="1" type="body"/>
          </p:nvPr>
        </p:nvSpPr>
        <p:spPr>
          <a:xfrm>
            <a:off x="1295401" y="5382153"/>
            <a:ext cx="9609666" cy="493712"/>
          </a:xfrm>
          <a:prstGeom prst="rect">
            <a:avLst/>
          </a:prstGeom>
          <a:noFill/>
          <a:ln>
            <a:noFill/>
          </a:ln>
        </p:spPr>
        <p:txBody>
          <a:bodyPr anchorCtr="0" anchor="t" bIns="45700" lIns="91425" spcFirstLastPara="1" rIns="91425" wrap="square" tIns="45700">
            <a:normAutofit/>
          </a:bodyPr>
          <a:lstStyle>
            <a:lvl1pPr indent="-228600" lvl="0" marL="457200" algn="ctr">
              <a:spcBef>
                <a:spcPts val="280"/>
              </a:spcBef>
              <a:spcAft>
                <a:spcPts val="0"/>
              </a:spcAft>
              <a:buSzPts val="1610"/>
              <a:buNone/>
              <a:defRPr sz="14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93" name="Google Shape;93;p1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96" name="Shape 96"/>
        <p:cNvGrpSpPr/>
        <p:nvPr/>
      </p:nvGrpSpPr>
      <p:grpSpPr>
        <a:xfrm>
          <a:off x="0" y="0"/>
          <a:ext cx="0" cy="0"/>
          <a:chOff x="0" y="0"/>
          <a:chExt cx="0" cy="0"/>
        </a:xfrm>
      </p:grpSpPr>
      <p:sp>
        <p:nvSpPr>
          <p:cNvPr id="97" name="Google Shape;97;p18"/>
          <p:cNvSpPr txBox="1"/>
          <p:nvPr>
            <p:ph type="title"/>
          </p:nvPr>
        </p:nvSpPr>
        <p:spPr>
          <a:xfrm>
            <a:off x="1303868" y="982132"/>
            <a:ext cx="9592732" cy="29548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8"/>
          <p:cNvSpPr txBox="1"/>
          <p:nvPr>
            <p:ph idx="1" type="body"/>
          </p:nvPr>
        </p:nvSpPr>
        <p:spPr>
          <a:xfrm>
            <a:off x="1303868" y="4343399"/>
            <a:ext cx="9592732"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99" name="Google Shape;99;p1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102" name="Google Shape;102;p18"/>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103" name="Shape 103"/>
        <p:cNvGrpSpPr/>
        <p:nvPr/>
      </p:nvGrpSpPr>
      <p:grpSpPr>
        <a:xfrm>
          <a:off x="0" y="0"/>
          <a:ext cx="0" cy="0"/>
          <a:chOff x="0" y="0"/>
          <a:chExt cx="0" cy="0"/>
        </a:xfrm>
      </p:grpSpPr>
      <p:sp>
        <p:nvSpPr>
          <p:cNvPr id="104" name="Google Shape;104;p19"/>
          <p:cNvSpPr txBox="1"/>
          <p:nvPr>
            <p:ph type="title"/>
          </p:nvPr>
        </p:nvSpPr>
        <p:spPr>
          <a:xfrm>
            <a:off x="1446213" y="982132"/>
            <a:ext cx="9296398" cy="2370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9"/>
          <p:cNvSpPr txBox="1"/>
          <p:nvPr>
            <p:ph idx="1" type="body"/>
          </p:nvPr>
        </p:nvSpPr>
        <p:spPr>
          <a:xfrm>
            <a:off x="1674812" y="3352800"/>
            <a:ext cx="8839202" cy="584200"/>
          </a:xfrm>
          <a:prstGeom prst="rect">
            <a:avLst/>
          </a:prstGeom>
          <a:noFill/>
          <a:ln>
            <a:noFill/>
          </a:ln>
        </p:spPr>
        <p:txBody>
          <a:bodyPr anchorCtr="0" anchor="ctr" bIns="45700" lIns="91425" spcFirstLastPara="1" rIns="91425" wrap="square" tIns="45700">
            <a:normAutofit/>
          </a:bodyPr>
          <a:lstStyle>
            <a:lvl1pPr indent="-228600" lvl="0" marL="457200" algn="r">
              <a:spcBef>
                <a:spcPts val="400"/>
              </a:spcBef>
              <a:spcAft>
                <a:spcPts val="0"/>
              </a:spcAft>
              <a:buSzPts val="2300"/>
              <a:buFont typeface="Garamond"/>
              <a:buNone/>
              <a:defRPr sz="2000"/>
            </a:lvl1pPr>
            <a:lvl2pPr indent="-228600" lvl="1" marL="914400" algn="l">
              <a:spcBef>
                <a:spcPts val="600"/>
              </a:spcBef>
              <a:spcAft>
                <a:spcPts val="0"/>
              </a:spcAft>
              <a:buSzPts val="2300"/>
              <a:buFont typeface="Garamond"/>
              <a:buNone/>
              <a:defRPr/>
            </a:lvl2pPr>
            <a:lvl3pPr indent="-228600" lvl="2" marL="1371600" algn="l">
              <a:spcBef>
                <a:spcPts val="600"/>
              </a:spcBef>
              <a:spcAft>
                <a:spcPts val="0"/>
              </a:spcAft>
              <a:buSzPts val="2070"/>
              <a:buFont typeface="Garamond"/>
              <a:buNone/>
              <a:defRPr/>
            </a:lvl3pPr>
            <a:lvl4pPr indent="-228600" lvl="3" marL="1828800" algn="l">
              <a:spcBef>
                <a:spcPts val="600"/>
              </a:spcBef>
              <a:spcAft>
                <a:spcPts val="0"/>
              </a:spcAft>
              <a:buSzPts val="1840"/>
              <a:buFont typeface="Garamond"/>
              <a:buNone/>
              <a:defRPr/>
            </a:lvl4pPr>
            <a:lvl5pPr indent="-228600" lvl="4" marL="2286000" algn="l">
              <a:spcBef>
                <a:spcPts val="600"/>
              </a:spcBef>
              <a:spcAft>
                <a:spcPts val="0"/>
              </a:spcAft>
              <a:buSzPts val="1610"/>
              <a:buFont typeface="Garamond"/>
              <a:buNone/>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06" name="Google Shape;106;p19"/>
          <p:cNvSpPr txBox="1"/>
          <p:nvPr>
            <p:ph idx="2" type="body"/>
          </p:nvPr>
        </p:nvSpPr>
        <p:spPr>
          <a:xfrm>
            <a:off x="1295401" y="4343399"/>
            <a:ext cx="9609666"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07" name="Google Shape;107;p1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1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
        <p:nvSpPr>
          <p:cNvPr id="110" name="Google Shape;110;p19"/>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s-MX" sz="8000" u="none" cap="none" strike="noStrike">
                <a:solidFill>
                  <a:schemeClr val="dk1"/>
                </a:solidFill>
                <a:latin typeface="Garamond"/>
                <a:ea typeface="Garamond"/>
                <a:cs typeface="Garamond"/>
                <a:sym typeface="Garamond"/>
              </a:rPr>
              <a:t>“</a:t>
            </a:r>
            <a:endParaRPr/>
          </a:p>
        </p:txBody>
      </p:sp>
      <p:sp>
        <p:nvSpPr>
          <p:cNvPr id="111" name="Google Shape;111;p19"/>
          <p:cNvSpPr txBox="1"/>
          <p:nvPr/>
        </p:nvSpPr>
        <p:spPr>
          <a:xfrm>
            <a:off x="10600267" y="282787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s-MX" sz="8000" u="none" cap="none" strike="noStrike">
                <a:solidFill>
                  <a:schemeClr val="dk1"/>
                </a:solidFill>
                <a:latin typeface="Garamond"/>
                <a:ea typeface="Garamond"/>
                <a:cs typeface="Garamond"/>
                <a:sym typeface="Garamond"/>
              </a:rPr>
              <a:t>”</a:t>
            </a:r>
            <a:endParaRPr/>
          </a:p>
        </p:txBody>
      </p:sp>
      <p:cxnSp>
        <p:nvCxnSpPr>
          <p:cNvPr id="112" name="Google Shape;112;p19"/>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113" name="Shape 113"/>
        <p:cNvGrpSpPr/>
        <p:nvPr/>
      </p:nvGrpSpPr>
      <p:grpSpPr>
        <a:xfrm>
          <a:off x="0" y="0"/>
          <a:ext cx="0" cy="0"/>
          <a:chOff x="0" y="0"/>
          <a:chExt cx="0" cy="0"/>
        </a:xfrm>
      </p:grpSpPr>
      <p:sp>
        <p:nvSpPr>
          <p:cNvPr id="114" name="Google Shape;114;p20"/>
          <p:cNvSpPr txBox="1"/>
          <p:nvPr>
            <p:ph type="title"/>
          </p:nvPr>
        </p:nvSpPr>
        <p:spPr>
          <a:xfrm>
            <a:off x="1295402" y="3308581"/>
            <a:ext cx="9609668" cy="1468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20"/>
          <p:cNvSpPr txBox="1"/>
          <p:nvPr>
            <p:ph idx="1" type="body"/>
          </p:nvPr>
        </p:nvSpPr>
        <p:spPr>
          <a:xfrm>
            <a:off x="1295401" y="4777381"/>
            <a:ext cx="9609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16" name="Google Shape;116;p2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r la tarjeta de nombre">
  <p:cSld name="Citar la tarjeta de nombre">
    <p:spTree>
      <p:nvGrpSpPr>
        <p:cNvPr id="119" name="Shape 119"/>
        <p:cNvGrpSpPr/>
        <p:nvPr/>
      </p:nvGrpSpPr>
      <p:grpSpPr>
        <a:xfrm>
          <a:off x="0" y="0"/>
          <a:ext cx="0" cy="0"/>
          <a:chOff x="0" y="0"/>
          <a:chExt cx="0" cy="0"/>
        </a:xfrm>
      </p:grpSpPr>
      <p:sp>
        <p:nvSpPr>
          <p:cNvPr id="120" name="Google Shape;120;p21"/>
          <p:cNvSpPr txBox="1"/>
          <p:nvPr>
            <p:ph type="title"/>
          </p:nvPr>
        </p:nvSpPr>
        <p:spPr>
          <a:xfrm>
            <a:off x="1446213" y="982132"/>
            <a:ext cx="9296398"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21"/>
          <p:cNvSpPr txBox="1"/>
          <p:nvPr>
            <p:ph idx="1" type="body"/>
          </p:nvPr>
        </p:nvSpPr>
        <p:spPr>
          <a:xfrm>
            <a:off x="1295401" y="3639312"/>
            <a:ext cx="9609668" cy="88696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2" name="Google Shape;122;p21"/>
          <p:cNvSpPr txBox="1"/>
          <p:nvPr>
            <p:ph idx="2" type="body"/>
          </p:nvPr>
        </p:nvSpPr>
        <p:spPr>
          <a:xfrm>
            <a:off x="1295401" y="4529667"/>
            <a:ext cx="9609668" cy="13462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3" name="Google Shape;123;p2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
        <p:nvSpPr>
          <p:cNvPr id="126" name="Google Shape;126;p21"/>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s-MX" sz="8000" u="none" cap="none" strike="noStrike">
                <a:solidFill>
                  <a:schemeClr val="dk1"/>
                </a:solidFill>
                <a:latin typeface="Garamond"/>
                <a:ea typeface="Garamond"/>
                <a:cs typeface="Garamond"/>
                <a:sym typeface="Garamond"/>
              </a:rPr>
              <a:t>“</a:t>
            </a:r>
            <a:endParaRPr/>
          </a:p>
        </p:txBody>
      </p:sp>
      <p:sp>
        <p:nvSpPr>
          <p:cNvPr id="127" name="Google Shape;127;p21"/>
          <p:cNvSpPr txBox="1"/>
          <p:nvPr/>
        </p:nvSpPr>
        <p:spPr>
          <a:xfrm>
            <a:off x="10600267" y="2599261"/>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s-MX" sz="8000" u="none" cap="none" strike="noStrike">
                <a:solidFill>
                  <a:schemeClr val="dk1"/>
                </a:solidFill>
                <a:latin typeface="Garamond"/>
                <a:ea typeface="Garamond"/>
                <a:cs typeface="Garamond"/>
                <a:sym typeface="Garamond"/>
              </a:rPr>
              <a:t>”</a:t>
            </a:r>
            <a:endParaRPr/>
          </a:p>
        </p:txBody>
      </p:sp>
      <p:cxnSp>
        <p:nvCxnSpPr>
          <p:cNvPr id="128" name="Google Shape;128;p21"/>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dadero o falso">
  <p:cSld name="Verdadero o falso">
    <p:spTree>
      <p:nvGrpSpPr>
        <p:cNvPr id="129" name="Shape 129"/>
        <p:cNvGrpSpPr/>
        <p:nvPr/>
      </p:nvGrpSpPr>
      <p:grpSpPr>
        <a:xfrm>
          <a:off x="0" y="0"/>
          <a:ext cx="0" cy="0"/>
          <a:chOff x="0" y="0"/>
          <a:chExt cx="0" cy="0"/>
        </a:xfrm>
      </p:grpSpPr>
      <p:sp>
        <p:nvSpPr>
          <p:cNvPr id="130" name="Google Shape;130;p22"/>
          <p:cNvSpPr txBox="1"/>
          <p:nvPr>
            <p:ph type="title"/>
          </p:nvPr>
        </p:nvSpPr>
        <p:spPr>
          <a:xfrm>
            <a:off x="1295401" y="982132"/>
            <a:ext cx="9609666"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2"/>
          <p:cNvSpPr txBox="1"/>
          <p:nvPr>
            <p:ph idx="1" type="body"/>
          </p:nvPr>
        </p:nvSpPr>
        <p:spPr>
          <a:xfrm>
            <a:off x="1295401" y="3630168"/>
            <a:ext cx="9609668" cy="84124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3220"/>
              <a:buNone/>
              <a:defRPr sz="2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32" name="Google Shape;132;p22"/>
          <p:cNvSpPr txBox="1"/>
          <p:nvPr>
            <p:ph idx="2" type="body"/>
          </p:nvPr>
        </p:nvSpPr>
        <p:spPr>
          <a:xfrm>
            <a:off x="1295400" y="4470399"/>
            <a:ext cx="9609670" cy="140546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33" name="Google Shape;133;p2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2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136" name="Google Shape;136;p22"/>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37" name="Shape 137"/>
        <p:cNvGrpSpPr/>
        <p:nvPr/>
      </p:nvGrpSpPr>
      <p:grpSpPr>
        <a:xfrm>
          <a:off x="0" y="0"/>
          <a:ext cx="0" cy="0"/>
          <a:chOff x="0" y="0"/>
          <a:chExt cx="0" cy="0"/>
        </a:xfrm>
      </p:grpSpPr>
      <p:sp>
        <p:nvSpPr>
          <p:cNvPr id="138" name="Google Shape;138;p2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3"/>
          <p:cNvSpPr txBox="1"/>
          <p:nvPr>
            <p:ph idx="1" type="body"/>
          </p:nvPr>
        </p:nvSpPr>
        <p:spPr>
          <a:xfrm rot="5400000">
            <a:off x="4436531" y="-584198"/>
            <a:ext cx="3318936" cy="960119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40" name="Google Shape;140;p2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2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2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143" name="Google Shape;143;p23"/>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44" name="Shape 144"/>
        <p:cNvGrpSpPr/>
        <p:nvPr/>
      </p:nvGrpSpPr>
      <p:grpSpPr>
        <a:xfrm>
          <a:off x="0" y="0"/>
          <a:ext cx="0" cy="0"/>
          <a:chOff x="0" y="0"/>
          <a:chExt cx="0" cy="0"/>
        </a:xfrm>
      </p:grpSpPr>
      <p:sp>
        <p:nvSpPr>
          <p:cNvPr id="145" name="Google Shape;145;p24"/>
          <p:cNvSpPr txBox="1"/>
          <p:nvPr>
            <p:ph type="title"/>
          </p:nvPr>
        </p:nvSpPr>
        <p:spPr>
          <a:xfrm rot="5400000">
            <a:off x="7497936" y="2483551"/>
            <a:ext cx="4893735" cy="189089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4"/>
          <p:cNvSpPr txBox="1"/>
          <p:nvPr>
            <p:ph idx="1" type="body"/>
          </p:nvPr>
        </p:nvSpPr>
        <p:spPr>
          <a:xfrm rot="5400000">
            <a:off x="2565043" y="-287514"/>
            <a:ext cx="4893734" cy="743302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47" name="Google Shape;147;p2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150" name="Google Shape;150;p24"/>
          <p:cNvCxnSpPr/>
          <p:nvPr/>
        </p:nvCxnSpPr>
        <p:spPr>
          <a:xfrm>
            <a:off x="8863890" y="990600"/>
            <a:ext cx="0" cy="487680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2" name="Shape 32"/>
        <p:cNvGrpSpPr/>
        <p:nvPr/>
      </p:nvGrpSpPr>
      <p:grpSpPr>
        <a:xfrm>
          <a:off x="0" y="0"/>
          <a:ext cx="0" cy="0"/>
          <a:chOff x="0" y="0"/>
          <a:chExt cx="0" cy="0"/>
        </a:xfrm>
      </p:grpSpPr>
      <p:cxnSp>
        <p:nvCxnSpPr>
          <p:cNvPr id="33" name="Google Shape;33;p9"/>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34" name="Google Shape;34;p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9"/>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36" name="Google Shape;36;p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39" name="Shape 39"/>
        <p:cNvGrpSpPr/>
        <p:nvPr/>
      </p:nvGrpSpPr>
      <p:grpSpPr>
        <a:xfrm>
          <a:off x="0" y="0"/>
          <a:ext cx="0" cy="0"/>
          <a:chOff x="0" y="0"/>
          <a:chExt cx="0" cy="0"/>
        </a:xfrm>
      </p:grpSpPr>
      <p:sp>
        <p:nvSpPr>
          <p:cNvPr id="40" name="Google Shape;40;p10"/>
          <p:cNvSpPr txBox="1"/>
          <p:nvPr>
            <p:ph type="title"/>
          </p:nvPr>
        </p:nvSpPr>
        <p:spPr>
          <a:xfrm>
            <a:off x="2015069" y="1752606"/>
            <a:ext cx="8158688" cy="1822514"/>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4400"/>
              <a:buFont typeface="Garamond"/>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0"/>
          <p:cNvSpPr txBox="1"/>
          <p:nvPr>
            <p:ph idx="1" type="body"/>
          </p:nvPr>
        </p:nvSpPr>
        <p:spPr>
          <a:xfrm>
            <a:off x="2015067" y="3846051"/>
            <a:ext cx="8158690" cy="954547"/>
          </a:xfrm>
          <a:prstGeom prst="rect">
            <a:avLst/>
          </a:prstGeom>
          <a:noFill/>
          <a:ln>
            <a:noFill/>
          </a:ln>
        </p:spPr>
        <p:txBody>
          <a:bodyPr anchorCtr="0" anchor="t" bIns="45700" lIns="91425" spcFirstLastPara="1" rIns="91425" wrap="square" tIns="45700">
            <a:normAutofit/>
          </a:bodyPr>
          <a:lstStyle>
            <a:lvl1pPr indent="-228600" lvl="0" marL="457200" algn="ctr">
              <a:spcBef>
                <a:spcPts val="48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42" name="Google Shape;42;p1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45" name="Google Shape;45;p10"/>
          <p:cNvCxnSpPr/>
          <p:nvPr/>
        </p:nvCxnSpPr>
        <p:spPr>
          <a:xfrm>
            <a:off x="2012723" y="3710585"/>
            <a:ext cx="816338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6" name="Shape 46"/>
        <p:cNvGrpSpPr/>
        <p:nvPr/>
      </p:nvGrpSpPr>
      <p:grpSpPr>
        <a:xfrm>
          <a:off x="0" y="0"/>
          <a:ext cx="0" cy="0"/>
          <a:chOff x="0" y="0"/>
          <a:chExt cx="0" cy="0"/>
        </a:xfrm>
      </p:grpSpPr>
      <p:cxnSp>
        <p:nvCxnSpPr>
          <p:cNvPr id="47" name="Google Shape;47;p11"/>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48" name="Google Shape;48;p1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1"/>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0" name="Google Shape;50;p11"/>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1" name="Google Shape;51;p1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4" name="Shape 54"/>
        <p:cNvGrpSpPr/>
        <p:nvPr/>
      </p:nvGrpSpPr>
      <p:grpSpPr>
        <a:xfrm>
          <a:off x="0" y="0"/>
          <a:ext cx="0" cy="0"/>
          <a:chOff x="0" y="0"/>
          <a:chExt cx="0" cy="0"/>
        </a:xfrm>
      </p:grpSpPr>
      <p:sp>
        <p:nvSpPr>
          <p:cNvPr id="55" name="Google Shape;55;p1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2"/>
          <p:cNvSpPr txBox="1"/>
          <p:nvPr>
            <p:ph idx="1" type="body"/>
          </p:nvPr>
        </p:nvSpPr>
        <p:spPr>
          <a:xfrm>
            <a:off x="129540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672"/>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57" name="Google Shape;57;p12"/>
          <p:cNvSpPr txBox="1"/>
          <p:nvPr>
            <p:ph idx="2" type="body"/>
          </p:nvPr>
        </p:nvSpPr>
        <p:spPr>
          <a:xfrm>
            <a:off x="129540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8" name="Google Shape;58;p12"/>
          <p:cNvSpPr txBox="1"/>
          <p:nvPr>
            <p:ph idx="3" type="body"/>
          </p:nvPr>
        </p:nvSpPr>
        <p:spPr>
          <a:xfrm>
            <a:off x="618067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672"/>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59" name="Google Shape;59;p12"/>
          <p:cNvSpPr txBox="1"/>
          <p:nvPr>
            <p:ph idx="4" type="body"/>
          </p:nvPr>
        </p:nvSpPr>
        <p:spPr>
          <a:xfrm>
            <a:off x="618067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60" name="Google Shape;60;p1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63" name="Google Shape;63;p12"/>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4" name="Shape 64"/>
        <p:cNvGrpSpPr/>
        <p:nvPr/>
      </p:nvGrpSpPr>
      <p:grpSpPr>
        <a:xfrm>
          <a:off x="0" y="0"/>
          <a:ext cx="0" cy="0"/>
          <a:chOff x="0" y="0"/>
          <a:chExt cx="0" cy="0"/>
        </a:xfrm>
      </p:grpSpPr>
      <p:sp>
        <p:nvSpPr>
          <p:cNvPr id="65" name="Google Shape;65;p1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69" name="Google Shape;69;p13"/>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70" name="Shape 70"/>
        <p:cNvGrpSpPr/>
        <p:nvPr/>
      </p:nvGrpSpPr>
      <p:grpSpPr>
        <a:xfrm>
          <a:off x="0" y="0"/>
          <a:ext cx="0" cy="0"/>
          <a:chOff x="0" y="0"/>
          <a:chExt cx="0" cy="0"/>
        </a:xfrm>
      </p:grpSpPr>
      <p:sp>
        <p:nvSpPr>
          <p:cNvPr id="71" name="Google Shape;71;p1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4" name="Shape 74"/>
        <p:cNvGrpSpPr/>
        <p:nvPr/>
      </p:nvGrpSpPr>
      <p:grpSpPr>
        <a:xfrm>
          <a:off x="0" y="0"/>
          <a:ext cx="0" cy="0"/>
          <a:chOff x="0" y="0"/>
          <a:chExt cx="0" cy="0"/>
        </a:xfrm>
      </p:grpSpPr>
      <p:sp>
        <p:nvSpPr>
          <p:cNvPr id="75" name="Google Shape;75;p15"/>
          <p:cNvSpPr txBox="1"/>
          <p:nvPr>
            <p:ph type="title"/>
          </p:nvPr>
        </p:nvSpPr>
        <p:spPr>
          <a:xfrm>
            <a:off x="1293811" y="1388534"/>
            <a:ext cx="3718455"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5"/>
          <p:cNvSpPr txBox="1"/>
          <p:nvPr>
            <p:ph idx="1" type="body"/>
          </p:nvPr>
        </p:nvSpPr>
        <p:spPr>
          <a:xfrm>
            <a:off x="5418668" y="982131"/>
            <a:ext cx="5469466" cy="4893735"/>
          </a:xfrm>
          <a:prstGeom prst="rect">
            <a:avLst/>
          </a:prstGeom>
          <a:noFill/>
          <a:ln>
            <a:noFill/>
          </a:ln>
        </p:spPr>
        <p:txBody>
          <a:bodyPr anchorCtr="0" anchor="ctr"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77" name="Google Shape;77;p15"/>
          <p:cNvSpPr txBox="1"/>
          <p:nvPr>
            <p:ph idx="2" type="body"/>
          </p:nvPr>
        </p:nvSpPr>
        <p:spPr>
          <a:xfrm>
            <a:off x="1293811" y="3031065"/>
            <a:ext cx="3718455" cy="2438404"/>
          </a:xfrm>
          <a:prstGeom prst="rect">
            <a:avLst/>
          </a:prstGeom>
          <a:noFill/>
          <a:ln>
            <a:noFill/>
          </a:ln>
        </p:spPr>
        <p:txBody>
          <a:bodyPr anchorCtr="0" anchor="t" bIns="45700" lIns="91425" spcFirstLastPara="1" rIns="91425" wrap="square" tIns="45700">
            <a:normAutofit/>
          </a:bodyPr>
          <a:lstStyle>
            <a:lvl1pPr indent="-228600" lvl="0" marL="457200" algn="ctr">
              <a:spcBef>
                <a:spcPts val="320"/>
              </a:spcBef>
              <a:spcAft>
                <a:spcPts val="0"/>
              </a:spcAft>
              <a:buSzPts val="1840"/>
              <a:buNone/>
              <a:defRPr sz="16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78" name="Google Shape;78;p1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cxnSp>
        <p:nvCxnSpPr>
          <p:cNvPr id="81" name="Google Shape;81;p15"/>
          <p:cNvCxnSpPr/>
          <p:nvPr/>
        </p:nvCxnSpPr>
        <p:spPr>
          <a:xfrm>
            <a:off x="1396169" y="2912533"/>
            <a:ext cx="35144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82" name="Shape 82"/>
        <p:cNvGrpSpPr/>
        <p:nvPr/>
      </p:nvGrpSpPr>
      <p:grpSpPr>
        <a:xfrm>
          <a:off x="0" y="0"/>
          <a:ext cx="0" cy="0"/>
          <a:chOff x="0" y="0"/>
          <a:chExt cx="0" cy="0"/>
        </a:xfrm>
      </p:grpSpPr>
      <p:sp>
        <p:nvSpPr>
          <p:cNvPr id="83" name="Google Shape;83;p16"/>
          <p:cNvSpPr txBox="1"/>
          <p:nvPr>
            <p:ph type="title"/>
          </p:nvPr>
        </p:nvSpPr>
        <p:spPr>
          <a:xfrm>
            <a:off x="1295399" y="1883832"/>
            <a:ext cx="6241816"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800"/>
              <a:buFont typeface="Garamond"/>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6"/>
          <p:cNvSpPr/>
          <p:nvPr>
            <p:ph idx="2" type="pic"/>
          </p:nvPr>
        </p:nvSpPr>
        <p:spPr>
          <a:xfrm>
            <a:off x="8094831" y="1041400"/>
            <a:ext cx="3063347" cy="4775200"/>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85" name="Google Shape;85;p16"/>
          <p:cNvSpPr txBox="1"/>
          <p:nvPr>
            <p:ph idx="1" type="body"/>
          </p:nvPr>
        </p:nvSpPr>
        <p:spPr>
          <a:xfrm>
            <a:off x="1295399" y="3255432"/>
            <a:ext cx="6241816" cy="1828800"/>
          </a:xfrm>
          <a:prstGeom prst="rect">
            <a:avLst/>
          </a:prstGeom>
          <a:noFill/>
          <a:ln>
            <a:noFill/>
          </a:ln>
        </p:spPr>
        <p:txBody>
          <a:bodyPr anchorCtr="0" anchor="t" bIns="45700" lIns="91425" spcFirstLastPara="1" rIns="91425" wrap="square" tIns="45700">
            <a:normAutofit/>
          </a:bodyPr>
          <a:lstStyle>
            <a:lvl1pPr indent="-228600" lvl="0" marL="457200" algn="ctr">
              <a:spcBef>
                <a:spcPts val="360"/>
              </a:spcBef>
              <a:spcAft>
                <a:spcPts val="0"/>
              </a:spcAft>
              <a:buSzPts val="2070"/>
              <a:buNone/>
              <a:defRPr sz="18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86" name="Google Shape;86;p1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7.xml"/><Relationship Id="rId11" Type="http://schemas.openxmlformats.org/officeDocument/2006/relationships/slideLayout" Target="../slideLayouts/slideLayout8.xml"/><Relationship Id="rId10" Type="http://schemas.openxmlformats.org/officeDocument/2006/relationships/slideLayout" Target="../slideLayouts/slideLayout7.xml"/><Relationship Id="rId21" Type="http://schemas.openxmlformats.org/officeDocument/2006/relationships/theme" Target="../theme/theme2.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3.jpg"/><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7" Type="http://schemas.openxmlformats.org/officeDocument/2006/relationships/slideLayout" Target="../slideLayouts/slideLayout14.xml"/><Relationship Id="rId16" Type="http://schemas.openxmlformats.org/officeDocument/2006/relationships/slideLayout" Target="../slideLayouts/slideLayout13.xml"/><Relationship Id="rId5" Type="http://schemas.openxmlformats.org/officeDocument/2006/relationships/slideLayout" Target="../slideLayouts/slideLayout2.xml"/><Relationship Id="rId19" Type="http://schemas.openxmlformats.org/officeDocument/2006/relationships/slideLayout" Target="../slideLayouts/slideLayout16.xml"/><Relationship Id="rId6" Type="http://schemas.openxmlformats.org/officeDocument/2006/relationships/slideLayout" Target="../slideLayouts/slideLayout3.xml"/><Relationship Id="rId18" Type="http://schemas.openxmlformats.org/officeDocument/2006/relationships/slideLayout" Target="../slideLayouts/slideLayout15.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grpSp>
        <p:nvGrpSpPr>
          <p:cNvPr id="10" name="Google Shape;10;p7"/>
          <p:cNvGrpSpPr/>
          <p:nvPr/>
        </p:nvGrpSpPr>
        <p:grpSpPr>
          <a:xfrm>
            <a:off x="-15736" y="0"/>
            <a:ext cx="12229962" cy="6856214"/>
            <a:chOff x="-15736" y="0"/>
            <a:chExt cx="12229962" cy="6856214"/>
          </a:xfrm>
        </p:grpSpPr>
        <p:pic>
          <p:nvPicPr>
            <p:cNvPr descr="HD-PanelContent.png" id="11" name="Google Shape;11;p7"/>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12" name="Google Shape;12;p7"/>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DRibbonContent-UniformTrim.png" id="13" name="Google Shape;13;p7"/>
            <p:cNvPicPr preferRelativeResize="0"/>
            <p:nvPr/>
          </p:nvPicPr>
          <p:blipFill rotWithShape="1">
            <a:blip r:embed="rId3">
              <a:alphaModFix/>
            </a:blip>
            <a:srcRect b="0" l="0" r="0" t="0"/>
            <a:stretch/>
          </p:blipFill>
          <p:spPr>
            <a:xfrm>
              <a:off x="-15736" y="3153832"/>
              <a:ext cx="777240" cy="606425"/>
            </a:xfrm>
            <a:prstGeom prst="rect">
              <a:avLst/>
            </a:prstGeom>
            <a:noFill/>
            <a:ln>
              <a:noFill/>
            </a:ln>
          </p:spPr>
        </p:pic>
        <p:pic>
          <p:nvPicPr>
            <p:cNvPr descr="HDRibbonContent-UniformTrim.png" id="14" name="Google Shape;14;p7"/>
            <p:cNvPicPr preferRelativeResize="0"/>
            <p:nvPr/>
          </p:nvPicPr>
          <p:blipFill rotWithShape="1">
            <a:blip r:embed="rId3">
              <a:alphaModFix/>
            </a:blip>
            <a:srcRect b="0" l="0" r="0" t="0"/>
            <a:stretch/>
          </p:blipFill>
          <p:spPr>
            <a:xfrm>
              <a:off x="11436986" y="3153832"/>
              <a:ext cx="777240" cy="606425"/>
            </a:xfrm>
            <a:prstGeom prst="rect">
              <a:avLst/>
            </a:prstGeom>
            <a:noFill/>
            <a:ln>
              <a:noFill/>
            </a:ln>
          </p:spPr>
        </p:pic>
      </p:grpSp>
      <p:sp>
        <p:nvSpPr>
          <p:cNvPr id="15" name="Google Shape;15;p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rgbClr val="262626"/>
              </a:buClr>
              <a:buSzPts val="4400"/>
              <a:buFont typeface="Garamond"/>
              <a:buNone/>
              <a:defRPr b="0" i="0" sz="4400" u="none" cap="none" strike="noStrike">
                <a:solidFill>
                  <a:srgbClr val="262626"/>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6" name="Google Shape;16;p7"/>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403860" lvl="0" marL="457200" marR="0" rtl="0" algn="l">
              <a:spcBef>
                <a:spcPts val="480"/>
              </a:spcBef>
              <a:spcAft>
                <a:spcPts val="0"/>
              </a:spcAft>
              <a:buClr>
                <a:schemeClr val="accent1"/>
              </a:buClr>
              <a:buSzPts val="2760"/>
              <a:buFont typeface="Arial"/>
              <a:buChar char="•"/>
              <a:defRPr b="0" i="0" sz="2400" u="none" cap="none" strike="noStrike">
                <a:solidFill>
                  <a:srgbClr val="262626"/>
                </a:solidFill>
                <a:latin typeface="Garamond"/>
                <a:ea typeface="Garamond"/>
                <a:cs typeface="Garamond"/>
                <a:sym typeface="Garamond"/>
              </a:defRPr>
            </a:lvl1pPr>
            <a:lvl2pPr indent="-374650" lvl="1" marL="914400" marR="0" rtl="0" algn="l">
              <a:spcBef>
                <a:spcPts val="600"/>
              </a:spcBef>
              <a:spcAft>
                <a:spcPts val="0"/>
              </a:spcAft>
              <a:buClr>
                <a:schemeClr val="accent1"/>
              </a:buClr>
              <a:buSzPts val="2300"/>
              <a:buFont typeface="Arial"/>
              <a:buChar char="•"/>
              <a:defRPr b="0" i="0" sz="2000" u="none" cap="none" strike="noStrike">
                <a:solidFill>
                  <a:srgbClr val="262626"/>
                </a:solidFill>
                <a:latin typeface="Garamond"/>
                <a:ea typeface="Garamond"/>
                <a:cs typeface="Garamond"/>
                <a:sym typeface="Garamond"/>
              </a:defRPr>
            </a:lvl2pPr>
            <a:lvl3pPr indent="-360044" lvl="2" marL="1371600" marR="0" rtl="0" algn="l">
              <a:spcBef>
                <a:spcPts val="60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3pPr>
            <a:lvl4pPr indent="-345439" lvl="3" marL="1828800" marR="0" rtl="0" algn="l">
              <a:spcBef>
                <a:spcPts val="600"/>
              </a:spcBef>
              <a:spcAft>
                <a:spcPts val="0"/>
              </a:spcAft>
              <a:buClr>
                <a:schemeClr val="accent1"/>
              </a:buClr>
              <a:buSzPts val="1840"/>
              <a:buFont typeface="Arial"/>
              <a:buChar char="•"/>
              <a:defRPr b="0" i="0" sz="1600" u="none" cap="none" strike="noStrike">
                <a:solidFill>
                  <a:srgbClr val="262626"/>
                </a:solidFill>
                <a:latin typeface="Garamond"/>
                <a:ea typeface="Garamond"/>
                <a:cs typeface="Garamond"/>
                <a:sym typeface="Garamond"/>
              </a:defRPr>
            </a:lvl4pPr>
            <a:lvl5pPr indent="-330835" lvl="4" marL="22860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5pPr>
            <a:lvl6pPr indent="-330835" lvl="5" marL="27432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6pPr>
            <a:lvl7pPr indent="-330835" lvl="6" marL="32004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7pPr>
            <a:lvl8pPr indent="-330834" lvl="7" marL="36576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8pPr>
            <a:lvl9pPr indent="-330834" lvl="8" marL="4114800" marR="0" rtl="0" algn="l">
              <a:spcBef>
                <a:spcPts val="600"/>
              </a:spcBef>
              <a:spcAft>
                <a:spcPts val="60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9pPr>
          </a:lstStyle>
          <a:p/>
        </p:txBody>
      </p:sp>
      <p:sp>
        <p:nvSpPr>
          <p:cNvPr id="17" name="Google Shape;17;p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8" name="Google Shape;18;p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9" name="Google Shape;19;p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Garamond"/>
                <a:ea typeface="Garamond"/>
                <a:cs typeface="Garamond"/>
                <a:sym typeface="Garamond"/>
              </a:defRPr>
            </a:lvl1pPr>
            <a:lvl2pPr indent="0" lvl="1" marL="0" marR="0" rtl="0" algn="r">
              <a:spcBef>
                <a:spcPts val="0"/>
              </a:spcBef>
              <a:buNone/>
              <a:defRPr b="0" i="0" sz="1000" u="none" cap="none" strike="noStrike">
                <a:solidFill>
                  <a:schemeClr val="dk1"/>
                </a:solidFill>
                <a:latin typeface="Garamond"/>
                <a:ea typeface="Garamond"/>
                <a:cs typeface="Garamond"/>
                <a:sym typeface="Garamond"/>
              </a:defRPr>
            </a:lvl2pPr>
            <a:lvl3pPr indent="0" lvl="2" marL="0" marR="0" rtl="0" algn="r">
              <a:spcBef>
                <a:spcPts val="0"/>
              </a:spcBef>
              <a:buNone/>
              <a:defRPr b="0" i="0" sz="1000" u="none" cap="none" strike="noStrike">
                <a:solidFill>
                  <a:schemeClr val="dk1"/>
                </a:solidFill>
                <a:latin typeface="Garamond"/>
                <a:ea typeface="Garamond"/>
                <a:cs typeface="Garamond"/>
                <a:sym typeface="Garamond"/>
              </a:defRPr>
            </a:lvl3pPr>
            <a:lvl4pPr indent="0" lvl="3" marL="0" marR="0" rtl="0" algn="r">
              <a:spcBef>
                <a:spcPts val="0"/>
              </a:spcBef>
              <a:buNone/>
              <a:defRPr b="0" i="0" sz="1000" u="none" cap="none" strike="noStrike">
                <a:solidFill>
                  <a:schemeClr val="dk1"/>
                </a:solidFill>
                <a:latin typeface="Garamond"/>
                <a:ea typeface="Garamond"/>
                <a:cs typeface="Garamond"/>
                <a:sym typeface="Garamond"/>
              </a:defRPr>
            </a:lvl4pPr>
            <a:lvl5pPr indent="0" lvl="4" marL="0" marR="0" rtl="0" algn="r">
              <a:spcBef>
                <a:spcPts val="0"/>
              </a:spcBef>
              <a:buNone/>
              <a:defRPr b="0" i="0" sz="1000" u="none" cap="none" strike="noStrike">
                <a:solidFill>
                  <a:schemeClr val="dk1"/>
                </a:solidFill>
                <a:latin typeface="Garamond"/>
                <a:ea typeface="Garamond"/>
                <a:cs typeface="Garamond"/>
                <a:sym typeface="Garamond"/>
              </a:defRPr>
            </a:lvl5pPr>
            <a:lvl6pPr indent="0" lvl="5" marL="0" marR="0" rtl="0" algn="r">
              <a:spcBef>
                <a:spcPts val="0"/>
              </a:spcBef>
              <a:buNone/>
              <a:defRPr b="0" i="0" sz="1000" u="none" cap="none" strike="noStrike">
                <a:solidFill>
                  <a:schemeClr val="dk1"/>
                </a:solidFill>
                <a:latin typeface="Garamond"/>
                <a:ea typeface="Garamond"/>
                <a:cs typeface="Garamond"/>
                <a:sym typeface="Garamond"/>
              </a:defRPr>
            </a:lvl6pPr>
            <a:lvl7pPr indent="0" lvl="6" marL="0" marR="0" rtl="0" algn="r">
              <a:spcBef>
                <a:spcPts val="0"/>
              </a:spcBef>
              <a:buNone/>
              <a:defRPr b="0" i="0" sz="1000" u="none" cap="none" strike="noStrike">
                <a:solidFill>
                  <a:schemeClr val="dk1"/>
                </a:solidFill>
                <a:latin typeface="Garamond"/>
                <a:ea typeface="Garamond"/>
                <a:cs typeface="Garamond"/>
                <a:sym typeface="Garamond"/>
              </a:defRPr>
            </a:lvl7pPr>
            <a:lvl8pPr indent="0" lvl="7" marL="0" marR="0" rtl="0" algn="r">
              <a:spcBef>
                <a:spcPts val="0"/>
              </a:spcBef>
              <a:buNone/>
              <a:defRPr b="0" i="0" sz="1000" u="none" cap="none" strike="noStrike">
                <a:solidFill>
                  <a:schemeClr val="dk1"/>
                </a:solidFill>
                <a:latin typeface="Garamond"/>
                <a:ea typeface="Garamond"/>
                <a:cs typeface="Garamond"/>
                <a:sym typeface="Garamond"/>
              </a:defRPr>
            </a:lvl8pPr>
            <a:lvl9pPr indent="0" lvl="8" marL="0" marR="0" rtl="0" algn="r">
              <a:spcBef>
                <a:spcPts val="0"/>
              </a:spcBef>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30.jpg"/><Relationship Id="rId5" Type="http://schemas.openxmlformats.org/officeDocument/2006/relationships/image" Target="../media/image6.png"/><Relationship Id="rId6" Type="http://schemas.openxmlformats.org/officeDocument/2006/relationships/image" Target="../media/image12.png"/><Relationship Id="rId7"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6.png"/><Relationship Id="rId4" Type="http://schemas.openxmlformats.org/officeDocument/2006/relationships/image" Target="../media/image24.png"/><Relationship Id="rId5"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8.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sp>
        <p:nvSpPr>
          <p:cNvPr id="156" name="Google Shape;156;p1"/>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157" name="Google Shape;157;p1"/>
          <p:cNvSpPr/>
          <p:nvPr/>
        </p:nvSpPr>
        <p:spPr>
          <a:xfrm>
            <a:off x="486138" y="488137"/>
            <a:ext cx="11227442" cy="5883295"/>
          </a:xfrm>
          <a:prstGeom prst="rect">
            <a:avLst/>
          </a:prstGeom>
          <a:solidFill>
            <a:schemeClr val="dk2"/>
          </a:solidFill>
          <a:ln>
            <a:noFill/>
          </a:ln>
          <a:effectLst>
            <a:outerShdw blurRad="114300" sx="99000" rotWithShape="0" algn="t" dir="5400000" dist="127000" sy="99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descr="Un trozo de papel con un lápiz situado encima" id="158" name="Google Shape;158;p1"/>
          <p:cNvPicPr preferRelativeResize="0"/>
          <p:nvPr/>
        </p:nvPicPr>
        <p:blipFill rotWithShape="1">
          <a:blip r:embed="rId4">
            <a:alphaModFix amt="50000"/>
          </a:blip>
          <a:srcRect b="3454" l="0" r="1" t="3390"/>
          <a:stretch/>
        </p:blipFill>
        <p:spPr>
          <a:xfrm>
            <a:off x="503625" y="516499"/>
            <a:ext cx="11227442" cy="5883293"/>
          </a:xfrm>
          <a:prstGeom prst="rect">
            <a:avLst/>
          </a:prstGeom>
          <a:noFill/>
          <a:ln>
            <a:noFill/>
          </a:ln>
        </p:spPr>
      </p:pic>
      <p:cxnSp>
        <p:nvCxnSpPr>
          <p:cNvPr id="159" name="Google Shape;159;p1"/>
          <p:cNvCxnSpPr/>
          <p:nvPr/>
        </p:nvCxnSpPr>
        <p:spPr>
          <a:xfrm>
            <a:off x="2621280" y="3594428"/>
            <a:ext cx="6949440" cy="0"/>
          </a:xfrm>
          <a:prstGeom prst="straightConnector1">
            <a:avLst/>
          </a:prstGeom>
          <a:noFill/>
          <a:ln cap="flat" cmpd="sng" w="15875">
            <a:solidFill>
              <a:schemeClr val="lt1"/>
            </a:solidFill>
            <a:prstDash val="solid"/>
            <a:round/>
            <a:headEnd len="sm" w="sm" type="none"/>
            <a:tailEnd len="sm" w="sm" type="none"/>
          </a:ln>
        </p:spPr>
      </p:cxnSp>
      <p:grpSp>
        <p:nvGrpSpPr>
          <p:cNvPr id="160" name="Google Shape;160;p1"/>
          <p:cNvGrpSpPr/>
          <p:nvPr/>
        </p:nvGrpSpPr>
        <p:grpSpPr>
          <a:xfrm>
            <a:off x="0" y="3128956"/>
            <a:ext cx="12234672" cy="658368"/>
            <a:chOff x="-18288" y="3128956"/>
            <a:chExt cx="12234672" cy="658368"/>
          </a:xfrm>
        </p:grpSpPr>
        <p:sp>
          <p:nvSpPr>
            <p:cNvPr id="161" name="Google Shape;161;p1"/>
            <p:cNvSpPr/>
            <p:nvPr/>
          </p:nvSpPr>
          <p:spPr>
            <a:xfrm>
              <a:off x="732303" y="3128956"/>
              <a:ext cx="45720" cy="658368"/>
            </a:xfrm>
            <a:prstGeom prst="roundRect">
              <a:avLst>
                <a:gd fmla="val 50000" name="adj"/>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id="162" name="Google Shape;162;p1"/>
            <p:cNvPicPr preferRelativeResize="0"/>
            <p:nvPr/>
          </p:nvPicPr>
          <p:blipFill rotWithShape="1">
            <a:blip r:embed="rId5">
              <a:alphaModFix/>
            </a:blip>
            <a:srcRect b="0" l="0" r="0" t="0"/>
            <a:stretch/>
          </p:blipFill>
          <p:spPr>
            <a:xfrm>
              <a:off x="-18288" y="3154680"/>
              <a:ext cx="777240" cy="606425"/>
            </a:xfrm>
            <a:prstGeom prst="rect">
              <a:avLst/>
            </a:prstGeom>
            <a:noFill/>
            <a:ln>
              <a:noFill/>
            </a:ln>
          </p:spPr>
        </p:pic>
        <p:sp>
          <p:nvSpPr>
            <p:cNvPr id="163" name="Google Shape;163;p1"/>
            <p:cNvSpPr/>
            <p:nvPr/>
          </p:nvSpPr>
          <p:spPr>
            <a:xfrm>
              <a:off x="11414377" y="3128956"/>
              <a:ext cx="45720" cy="658368"/>
            </a:xfrm>
            <a:prstGeom prst="roundRect">
              <a:avLst>
                <a:gd fmla="val 50000" name="adj"/>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id="164" name="Google Shape;164;p1"/>
            <p:cNvPicPr preferRelativeResize="0"/>
            <p:nvPr/>
          </p:nvPicPr>
          <p:blipFill rotWithShape="1">
            <a:blip r:embed="rId5">
              <a:alphaModFix/>
            </a:blip>
            <a:srcRect b="0" l="0" r="0" t="0"/>
            <a:stretch/>
          </p:blipFill>
          <p:spPr>
            <a:xfrm flipH="1">
              <a:off x="11439144" y="3154680"/>
              <a:ext cx="777240" cy="606425"/>
            </a:xfrm>
            <a:prstGeom prst="rect">
              <a:avLst/>
            </a:prstGeom>
            <a:noFill/>
            <a:ln>
              <a:noFill/>
            </a:ln>
          </p:spPr>
        </p:pic>
      </p:grpSp>
      <p:sp>
        <p:nvSpPr>
          <p:cNvPr id="165" name="Google Shape;165;p1"/>
          <p:cNvSpPr txBox="1"/>
          <p:nvPr>
            <p:ph type="ctrTitle"/>
          </p:nvPr>
        </p:nvSpPr>
        <p:spPr>
          <a:xfrm>
            <a:off x="2231150" y="2064600"/>
            <a:ext cx="7772400" cy="1529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lt1"/>
              </a:buClr>
              <a:buSzPts val="6480"/>
              <a:buFont typeface="Garamond"/>
              <a:buNone/>
            </a:pPr>
            <a:r>
              <a:rPr lang="es-MX" sz="4380">
                <a:solidFill>
                  <a:schemeClr val="lt1"/>
                </a:solidFill>
              </a:rPr>
              <a:t>Producto integrador de aprendizaje</a:t>
            </a:r>
            <a:endParaRPr sz="2760"/>
          </a:p>
        </p:txBody>
      </p:sp>
      <p:sp>
        <p:nvSpPr>
          <p:cNvPr id="166" name="Google Shape;166;p1"/>
          <p:cNvSpPr txBox="1"/>
          <p:nvPr>
            <p:ph idx="1" type="subTitle"/>
          </p:nvPr>
        </p:nvSpPr>
        <p:spPr>
          <a:xfrm>
            <a:off x="2231141" y="3935419"/>
            <a:ext cx="77724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415"/>
              <a:buNone/>
            </a:pPr>
            <a:r>
              <a:rPr lang="es-MX">
                <a:solidFill>
                  <a:schemeClr val="lt1"/>
                </a:solidFill>
              </a:rPr>
              <a:t>Prótesis</a:t>
            </a:r>
            <a:r>
              <a:rPr lang="es-MX">
                <a:solidFill>
                  <a:schemeClr val="lt1"/>
                </a:solidFill>
              </a:rPr>
              <a:t> de dedo </a:t>
            </a:r>
            <a:r>
              <a:rPr lang="es-MX">
                <a:solidFill>
                  <a:schemeClr val="lt1"/>
                </a:solidFill>
              </a:rPr>
              <a:t>índice derecho</a:t>
            </a:r>
            <a:endParaRPr/>
          </a:p>
        </p:txBody>
      </p:sp>
      <p:pic>
        <p:nvPicPr>
          <p:cNvPr id="167" name="Google Shape;167;p1"/>
          <p:cNvPicPr preferRelativeResize="0"/>
          <p:nvPr/>
        </p:nvPicPr>
        <p:blipFill>
          <a:blip r:embed="rId6">
            <a:alphaModFix/>
          </a:blip>
          <a:stretch>
            <a:fillRect/>
          </a:stretch>
        </p:blipFill>
        <p:spPr>
          <a:xfrm>
            <a:off x="331445" y="286702"/>
            <a:ext cx="2912978" cy="1320900"/>
          </a:xfrm>
          <a:prstGeom prst="rect">
            <a:avLst/>
          </a:prstGeom>
          <a:noFill/>
          <a:ln>
            <a:noFill/>
          </a:ln>
        </p:spPr>
      </p:pic>
      <p:pic>
        <p:nvPicPr>
          <p:cNvPr id="168" name="Google Shape;168;p1"/>
          <p:cNvPicPr preferRelativeResize="0"/>
          <p:nvPr/>
        </p:nvPicPr>
        <p:blipFill>
          <a:blip r:embed="rId7">
            <a:alphaModFix/>
          </a:blip>
          <a:stretch>
            <a:fillRect/>
          </a:stretch>
        </p:blipFill>
        <p:spPr>
          <a:xfrm>
            <a:off x="9089068" y="286701"/>
            <a:ext cx="2836832" cy="1320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500"/>
                                  </p:stCondLst>
                                  <p:childTnLst>
                                    <p:set>
                                      <p:cBhvr>
                                        <p:cTn dur="1" fill="hold">
                                          <p:stCondLst>
                                            <p:cond delay="0"/>
                                          </p:stCondLst>
                                        </p:cTn>
                                        <p:tgtEl>
                                          <p:spTgt spid="166">
                                            <p:txEl>
                                              <p:pRg end="0" st="0"/>
                                            </p:txEl>
                                          </p:spTgt>
                                        </p:tgtEl>
                                        <p:attrNameLst>
                                          <p:attrName>style.visibility</p:attrName>
                                        </p:attrNameLst>
                                      </p:cBhvr>
                                      <p:to>
                                        <p:strVal val="visible"/>
                                      </p:to>
                                    </p:set>
                                    <p:animEffect filter="fade" transition="in">
                                      <p:cBhvr>
                                        <p:cTn dur="700"/>
                                        <p:tgtEl>
                                          <p:spTgt spid="166">
                                            <p:txEl>
                                              <p:pRg end="0" st="0"/>
                                            </p:txEl>
                                          </p:spTgt>
                                        </p:tgtEl>
                                      </p:cBhvr>
                                    </p:animEffect>
                                  </p:childTnLst>
                                </p:cTn>
                              </p:par>
                              <p:par>
                                <p:cTn fill="hold" nodeType="withEffect" presetClass="entr" presetID="10" presetSubtype="0">
                                  <p:stCondLst>
                                    <p:cond delay="1000"/>
                                  </p:stCondLst>
                                  <p:childTnLst>
                                    <p:set>
                                      <p:cBhvr>
                                        <p:cTn dur="1" fill="hold">
                                          <p:stCondLst>
                                            <p:cond delay="0"/>
                                          </p:stCondLst>
                                        </p:cTn>
                                        <p:tgtEl>
                                          <p:spTgt spid="165"/>
                                        </p:tgtEl>
                                        <p:attrNameLst>
                                          <p:attrName>style.visibility</p:attrName>
                                        </p:attrNameLst>
                                      </p:cBhvr>
                                      <p:to>
                                        <p:strVal val="visible"/>
                                      </p:to>
                                    </p:set>
                                    <p:animEffect filter="fade" transition="in">
                                      <p:cBhvr>
                                        <p:cTn dur="700"/>
                                        <p:tgtEl>
                                          <p:spTgt spid="1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18d7ed62b29_0_0"/>
          <p:cNvSpPr txBox="1"/>
          <p:nvPr>
            <p:ph idx="4294967295" type="body"/>
          </p:nvPr>
        </p:nvSpPr>
        <p:spPr>
          <a:xfrm>
            <a:off x="1361575" y="1812600"/>
            <a:ext cx="9601200" cy="4383600"/>
          </a:xfrm>
          <a:prstGeom prst="rect">
            <a:avLst/>
          </a:prstGeom>
        </p:spPr>
        <p:txBody>
          <a:bodyPr anchorCtr="0" anchor="t" bIns="45700" lIns="91425" spcFirstLastPara="1" rIns="91425" wrap="square" tIns="45700">
            <a:normAutofit/>
          </a:bodyPr>
          <a:lstStyle/>
          <a:p>
            <a:pPr indent="0" lvl="0" marL="0" rtl="0" algn="just">
              <a:spcBef>
                <a:spcPts val="480"/>
              </a:spcBef>
              <a:spcAft>
                <a:spcPts val="0"/>
              </a:spcAft>
              <a:buNone/>
            </a:pPr>
            <a:r>
              <a:rPr lang="es-MX" sz="1700">
                <a:latin typeface="Arial"/>
                <a:ea typeface="Arial"/>
                <a:cs typeface="Arial"/>
                <a:sym typeface="Arial"/>
              </a:rPr>
              <a:t>Su sistema de agarre es para objetos relativamente grandes y redondos debido a la poca precisión del mecanismo, este tipo de destreza es parte de la pinza gruesa para manipular objetos. La mano humana realiza principalmente dos funciones; la prensión y el tacto, las cuales permiten al hombre convertir sus ideas en formas (movimientos, manipulación, etc.), adicionalmente la mano añade expresión a las palabras, como en los casos del escultor o de los sordomudos. El sentido del tacto desarrolla totalmente las capacidades de la mano, sin este sería imposible medir la fuerza prensora. Por último, es importante mencionar que el dedo pulgar representa el miembro más importante de la mano, sin este la capacidad funcional de la mano se reduce en cerca de un 40%.</a:t>
            </a:r>
            <a:endParaRPr sz="1700">
              <a:latin typeface="Arial"/>
              <a:ea typeface="Arial"/>
              <a:cs typeface="Arial"/>
              <a:sym typeface="Arial"/>
            </a:endParaRPr>
          </a:p>
          <a:p>
            <a:pPr indent="0" lvl="0" marL="0" rtl="0" algn="l">
              <a:spcBef>
                <a:spcPts val="600"/>
              </a:spcBef>
              <a:spcAft>
                <a:spcPts val="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1921f2dda5c_0_9"/>
          <p:cNvSpPr txBox="1"/>
          <p:nvPr>
            <p:ph idx="4294967295" type="title"/>
          </p:nvPr>
        </p:nvSpPr>
        <p:spPr>
          <a:xfrm>
            <a:off x="1295400" y="701826"/>
            <a:ext cx="9601200" cy="12042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sz="3600"/>
              <a:t>Primeros indicios</a:t>
            </a:r>
            <a:r>
              <a:rPr lang="es-MX"/>
              <a:t> </a:t>
            </a:r>
            <a:endParaRPr/>
          </a:p>
        </p:txBody>
      </p:sp>
      <p:sp>
        <p:nvSpPr>
          <p:cNvPr id="246" name="Google Shape;246;g1921f2dda5c_0_9"/>
          <p:cNvSpPr txBox="1"/>
          <p:nvPr>
            <p:ph idx="4294967295" type="body"/>
          </p:nvPr>
        </p:nvSpPr>
        <p:spPr>
          <a:xfrm>
            <a:off x="1295400" y="1906025"/>
            <a:ext cx="9601200" cy="4111200"/>
          </a:xfrm>
          <a:prstGeom prst="rect">
            <a:avLst/>
          </a:prstGeom>
        </p:spPr>
        <p:txBody>
          <a:bodyPr anchorCtr="0" anchor="t" bIns="45700" lIns="91425" spcFirstLastPara="1" rIns="91425" wrap="square" tIns="45700">
            <a:noAutofit/>
          </a:bodyPr>
          <a:lstStyle/>
          <a:p>
            <a:pPr indent="0" lvl="0" marL="0" rtl="0" algn="just">
              <a:spcBef>
                <a:spcPts val="1000"/>
              </a:spcBef>
              <a:spcAft>
                <a:spcPts val="0"/>
              </a:spcAft>
              <a:buClr>
                <a:schemeClr val="dk1"/>
              </a:buClr>
              <a:buSzPts val="1100"/>
              <a:buFont typeface="Arial"/>
              <a:buNone/>
            </a:pPr>
            <a:r>
              <a:rPr lang="es-MX" sz="1700">
                <a:solidFill>
                  <a:schemeClr val="dk1"/>
                </a:solidFill>
                <a:latin typeface="Arial"/>
                <a:ea typeface="Arial"/>
                <a:cs typeface="Arial"/>
                <a:sym typeface="Arial"/>
              </a:rPr>
              <a:t>Los egipcios fueron los primeros pioneros de la tecnología protésica. Elaboraban sus extremidades protésicas rudimentarias con fibras, y se cree que las utilizaban por la sensación de “completitud” antes que por la función en sí. Sin embargo, recientemente, los científicos descubrieron en una momia egipcia lo que se cree que fue el primer dedo del pie protésico, que parece haber sido funcional.</a:t>
            </a:r>
            <a:endParaRPr sz="1700">
              <a:solidFill>
                <a:schemeClr val="dk1"/>
              </a:solidFill>
              <a:latin typeface="Arial"/>
              <a:ea typeface="Arial"/>
              <a:cs typeface="Arial"/>
              <a:sym typeface="Arial"/>
            </a:endParaRPr>
          </a:p>
          <a:p>
            <a:pPr indent="0" lvl="0" marL="457200" rtl="0" algn="just">
              <a:spcBef>
                <a:spcPts val="1000"/>
              </a:spcBef>
              <a:spcAft>
                <a:spcPts val="0"/>
              </a:spcAft>
              <a:buClr>
                <a:schemeClr val="dk1"/>
              </a:buClr>
              <a:buSzPts val="1100"/>
              <a:buFont typeface="Arial"/>
              <a:buNone/>
            </a:pPr>
            <a:r>
              <a:rPr i="1" lang="es-MX" sz="1700" u="sng">
                <a:solidFill>
                  <a:schemeClr val="dk1"/>
                </a:solidFill>
                <a:latin typeface="Arial"/>
                <a:ea typeface="Arial"/>
                <a:cs typeface="Arial"/>
                <a:sym typeface="Arial"/>
              </a:rPr>
              <a:t>Del 424 a. C. al 1 a. C.</a:t>
            </a:r>
            <a:endParaRPr i="1" sz="1700" u="sng">
              <a:solidFill>
                <a:schemeClr val="dk1"/>
              </a:solidFill>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rPr lang="es-MX" sz="1700">
                <a:solidFill>
                  <a:schemeClr val="dk1"/>
                </a:solidFill>
                <a:latin typeface="Arial"/>
                <a:ea typeface="Arial"/>
                <a:cs typeface="Arial"/>
                <a:sym typeface="Arial"/>
              </a:rPr>
              <a:t>En 1858, se desenterró en Capua, Italia, una pierna artificial que data de aproximadamente 300 a. C. Estaba elaborada con hierro y bronce, y tenía un núcleo de madera; aparentemente, pertenecía a un amputado por debajo de la rodilla. En 424 a. C., Heródoto escribió sobre un vidente persa condenado a muerte que escapó luego de amputarse su propio pie y reemplazarlo con una plantilla protésica de madera para caminar 30 millas (48.28 km) hasta el próximo pueblo.</a:t>
            </a:r>
            <a:endParaRPr sz="1700">
              <a:solidFill>
                <a:schemeClr val="dk1"/>
              </a:solidFill>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rPr lang="es-MX" sz="1700">
                <a:solidFill>
                  <a:schemeClr val="dk1"/>
                </a:solidFill>
                <a:latin typeface="Arial"/>
                <a:ea typeface="Arial"/>
                <a:cs typeface="Arial"/>
                <a:sym typeface="Arial"/>
              </a:rPr>
              <a:t>El erudito romano Plinio el Viejo (23-79 d. C.) escribió sobre un general romano de la Segunda Guerra Púnica (218-210 a. C.) a quien le amputaron el brazo derecho. Se le colocó una mano de hierro para que sostuviera el escudo y pudo volver al campo de batalla.</a:t>
            </a:r>
            <a:endParaRPr sz="1700">
              <a:solidFill>
                <a:schemeClr val="dk1"/>
              </a:solidFill>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t/>
            </a:r>
            <a:endParaRPr sz="1700">
              <a:solidFill>
                <a:schemeClr val="dk1"/>
              </a:solidFill>
              <a:latin typeface="Arial"/>
              <a:ea typeface="Arial"/>
              <a:cs typeface="Arial"/>
              <a:sym typeface="Arial"/>
            </a:endParaRPr>
          </a:p>
          <a:p>
            <a:pPr indent="0" lvl="0" marL="0" rtl="0" algn="l">
              <a:spcBef>
                <a:spcPts val="480"/>
              </a:spcBef>
              <a:spcAft>
                <a:spcPts val="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1921f2dda5c_0_15"/>
          <p:cNvSpPr txBox="1"/>
          <p:nvPr>
            <p:ph type="title"/>
          </p:nvPr>
        </p:nvSpPr>
        <p:spPr>
          <a:xfrm>
            <a:off x="1295402" y="982132"/>
            <a:ext cx="9601200" cy="13038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sz="3600"/>
              <a:t>Desarrollo experimental</a:t>
            </a:r>
            <a:endParaRPr sz="3600"/>
          </a:p>
        </p:txBody>
      </p:sp>
      <p:sp>
        <p:nvSpPr>
          <p:cNvPr id="253" name="Google Shape;253;g1921f2dda5c_0_15"/>
          <p:cNvSpPr txBox="1"/>
          <p:nvPr>
            <p:ph idx="1" type="body"/>
          </p:nvPr>
        </p:nvSpPr>
        <p:spPr>
          <a:xfrm>
            <a:off x="1295401" y="2556932"/>
            <a:ext cx="9601200" cy="33189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s-MX" sz="1700"/>
              <a:t>Materiales utilizados:</a:t>
            </a:r>
            <a:endParaRPr sz="1700"/>
          </a:p>
          <a:p>
            <a:pPr indent="-336550" lvl="0" marL="457200" rtl="0" algn="l">
              <a:spcBef>
                <a:spcPts val="600"/>
              </a:spcBef>
              <a:spcAft>
                <a:spcPts val="0"/>
              </a:spcAft>
              <a:buSzPts val="1700"/>
              <a:buChar char="●"/>
            </a:pPr>
            <a:r>
              <a:rPr lang="es-MX" sz="1700"/>
              <a:t>Joystick ARD-358.</a:t>
            </a:r>
            <a:endParaRPr sz="1700"/>
          </a:p>
          <a:p>
            <a:pPr indent="-336550" lvl="0" marL="457200" rtl="0" algn="l">
              <a:spcBef>
                <a:spcPts val="0"/>
              </a:spcBef>
              <a:spcAft>
                <a:spcPts val="0"/>
              </a:spcAft>
              <a:buSzPts val="1700"/>
              <a:buChar char="●"/>
            </a:pPr>
            <a:r>
              <a:rPr lang="es-MX" sz="1700"/>
              <a:t> 2 servomotores.</a:t>
            </a:r>
            <a:endParaRPr sz="1700"/>
          </a:p>
          <a:p>
            <a:pPr indent="-336550" lvl="0" marL="457200" rtl="0" algn="l">
              <a:spcBef>
                <a:spcPts val="0"/>
              </a:spcBef>
              <a:spcAft>
                <a:spcPts val="0"/>
              </a:spcAft>
              <a:buSzPts val="1700"/>
              <a:buChar char="●"/>
            </a:pPr>
            <a:r>
              <a:rPr lang="es-MX" sz="1700"/>
              <a:t> Raspberry pi pico.</a:t>
            </a:r>
            <a:endParaRPr sz="1700"/>
          </a:p>
          <a:p>
            <a:pPr indent="-336550" lvl="0" marL="457200" rtl="0" algn="l">
              <a:spcBef>
                <a:spcPts val="0"/>
              </a:spcBef>
              <a:spcAft>
                <a:spcPts val="0"/>
              </a:spcAft>
              <a:buSzPts val="1700"/>
              <a:buChar char="●"/>
            </a:pPr>
            <a:r>
              <a:rPr lang="es-MX" sz="1700"/>
              <a:t>Protoboard o placa pcb.</a:t>
            </a:r>
            <a:endParaRPr sz="1700"/>
          </a:p>
          <a:p>
            <a:pPr indent="-336550" lvl="0" marL="457200" rtl="0" algn="l">
              <a:spcBef>
                <a:spcPts val="0"/>
              </a:spcBef>
              <a:spcAft>
                <a:spcPts val="0"/>
              </a:spcAft>
              <a:buSzPts val="1700"/>
              <a:buChar char="●"/>
            </a:pPr>
            <a:r>
              <a:rPr lang="es-MX" sz="1700"/>
              <a:t>Jumpers.</a:t>
            </a:r>
            <a:endParaRPr sz="1700"/>
          </a:p>
          <a:p>
            <a:pPr indent="-336550" lvl="0" marL="457200" rtl="0" algn="l">
              <a:spcBef>
                <a:spcPts val="0"/>
              </a:spcBef>
              <a:spcAft>
                <a:spcPts val="0"/>
              </a:spcAft>
              <a:buSzPts val="1700"/>
              <a:buChar char="●"/>
            </a:pPr>
            <a:r>
              <a:rPr lang="es-MX" sz="1700"/>
              <a:t>Fuente de alimentación 5V</a:t>
            </a:r>
            <a:endParaRPr sz="1700"/>
          </a:p>
        </p:txBody>
      </p:sp>
      <p:pic>
        <p:nvPicPr>
          <p:cNvPr id="254" name="Google Shape;254;g1921f2dda5c_0_15"/>
          <p:cNvPicPr preferRelativeResize="0"/>
          <p:nvPr/>
        </p:nvPicPr>
        <p:blipFill rotWithShape="1">
          <a:blip r:embed="rId3">
            <a:alphaModFix/>
          </a:blip>
          <a:srcRect b="10754" l="0" r="0" t="0"/>
          <a:stretch/>
        </p:blipFill>
        <p:spPr>
          <a:xfrm>
            <a:off x="7194350" y="2556925"/>
            <a:ext cx="3623148" cy="2425050"/>
          </a:xfrm>
          <a:prstGeom prst="rect">
            <a:avLst/>
          </a:prstGeom>
          <a:noFill/>
          <a:ln>
            <a:noFill/>
          </a:ln>
        </p:spPr>
      </p:pic>
      <p:pic>
        <p:nvPicPr>
          <p:cNvPr id="255" name="Google Shape;255;g1921f2dda5c_0_15"/>
          <p:cNvPicPr preferRelativeResize="0"/>
          <p:nvPr/>
        </p:nvPicPr>
        <p:blipFill>
          <a:blip r:embed="rId4">
            <a:alphaModFix/>
          </a:blip>
          <a:stretch>
            <a:fillRect/>
          </a:stretch>
        </p:blipFill>
        <p:spPr>
          <a:xfrm>
            <a:off x="4075145" y="4615620"/>
            <a:ext cx="2810050" cy="1554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193da191010_0_4"/>
          <p:cNvSpPr txBox="1"/>
          <p:nvPr>
            <p:ph type="title"/>
          </p:nvPr>
        </p:nvSpPr>
        <p:spPr>
          <a:xfrm>
            <a:off x="1295399" y="743932"/>
            <a:ext cx="6241800" cy="13716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s-MX"/>
              <a:t>Intento fallido</a:t>
            </a:r>
            <a:r>
              <a:rPr lang="es-MX"/>
              <a:t> de la pròtesis de dedo</a:t>
            </a:r>
            <a:endParaRPr/>
          </a:p>
        </p:txBody>
      </p:sp>
      <p:sp>
        <p:nvSpPr>
          <p:cNvPr id="262" name="Google Shape;262;g193da191010_0_4"/>
          <p:cNvSpPr txBox="1"/>
          <p:nvPr>
            <p:ph idx="1" type="body"/>
          </p:nvPr>
        </p:nvSpPr>
        <p:spPr>
          <a:xfrm>
            <a:off x="1295400" y="2466651"/>
            <a:ext cx="6241800" cy="3625200"/>
          </a:xfrm>
          <a:prstGeom prst="rect">
            <a:avLst/>
          </a:prstGeom>
        </p:spPr>
        <p:txBody>
          <a:bodyPr anchorCtr="0" anchor="t" bIns="45700" lIns="91425" spcFirstLastPara="1" rIns="91425" wrap="square" tIns="45700">
            <a:normAutofit/>
          </a:bodyPr>
          <a:lstStyle/>
          <a:p>
            <a:pPr indent="0" lvl="0" marL="0" rtl="0" algn="just">
              <a:spcBef>
                <a:spcPts val="360"/>
              </a:spcBef>
              <a:spcAft>
                <a:spcPts val="0"/>
              </a:spcAft>
              <a:buNone/>
            </a:pPr>
            <a:r>
              <a:rPr lang="es-MX"/>
              <a:t>El primer diseño de pròtesis que desarrollamos se hizo en el software de SolidWorks, el cual se mostraba bastante prometedor y correcto.</a:t>
            </a:r>
            <a:endParaRPr/>
          </a:p>
          <a:p>
            <a:pPr indent="0" lvl="0" marL="0" rtl="0" algn="just">
              <a:spcBef>
                <a:spcPts val="600"/>
              </a:spcBef>
              <a:spcAft>
                <a:spcPts val="0"/>
              </a:spcAft>
              <a:buNone/>
            </a:pPr>
            <a:r>
              <a:t/>
            </a:r>
            <a:endParaRPr/>
          </a:p>
          <a:p>
            <a:pPr indent="0" lvl="0" marL="0" rtl="0" algn="just">
              <a:spcBef>
                <a:spcPts val="600"/>
              </a:spcBef>
              <a:spcAft>
                <a:spcPts val="0"/>
              </a:spcAft>
              <a:buNone/>
            </a:pPr>
            <a:r>
              <a:rPr lang="es-MX"/>
              <a:t>El problema lo notamos </a:t>
            </a:r>
            <a:r>
              <a:rPr lang="es-MX"/>
              <a:t>después</a:t>
            </a:r>
            <a:r>
              <a:rPr lang="es-MX"/>
              <a:t> de la </a:t>
            </a:r>
            <a:r>
              <a:rPr lang="es-MX"/>
              <a:t>impresión</a:t>
            </a:r>
            <a:r>
              <a:rPr lang="es-MX"/>
              <a:t> 3D. Era </a:t>
            </a:r>
            <a:r>
              <a:rPr lang="es-MX"/>
              <a:t>básicamente</a:t>
            </a:r>
            <a:r>
              <a:rPr lang="es-MX"/>
              <a:t> que las piezas estaban demasiado pegadas entre </a:t>
            </a:r>
            <a:r>
              <a:rPr lang="es-MX"/>
              <a:t>sí que</a:t>
            </a:r>
            <a:r>
              <a:rPr lang="es-MX"/>
              <a:t> no se </a:t>
            </a:r>
            <a:r>
              <a:rPr lang="es-MX"/>
              <a:t>podía</a:t>
            </a:r>
            <a:r>
              <a:rPr lang="es-MX"/>
              <a:t> mover libremente el dedo sin necesitar de una gran fuerza para doblarlo.</a:t>
            </a:r>
            <a:endParaRPr/>
          </a:p>
          <a:p>
            <a:pPr indent="0" lvl="0" marL="0" rtl="0" algn="just">
              <a:spcBef>
                <a:spcPts val="600"/>
              </a:spcBef>
              <a:spcAft>
                <a:spcPts val="0"/>
              </a:spcAft>
              <a:buNone/>
            </a:pPr>
            <a:r>
              <a:t/>
            </a:r>
            <a:endParaRPr/>
          </a:p>
          <a:p>
            <a:pPr indent="0" lvl="0" marL="0" rtl="0" algn="just">
              <a:spcBef>
                <a:spcPts val="600"/>
              </a:spcBef>
              <a:spcAft>
                <a:spcPts val="600"/>
              </a:spcAft>
              <a:buNone/>
            </a:pPr>
            <a:r>
              <a:rPr lang="es-MX"/>
              <a:t>Por lo anterior, tuvimos que volver al diseño original </a:t>
            </a:r>
            <a:r>
              <a:rPr lang="es-MX"/>
              <a:t>para hacerle</a:t>
            </a:r>
            <a:r>
              <a:rPr lang="es-MX"/>
              <a:t> algunos ajustes.</a:t>
            </a:r>
            <a:endParaRPr/>
          </a:p>
        </p:txBody>
      </p:sp>
      <p:pic>
        <p:nvPicPr>
          <p:cNvPr id="263" name="Google Shape;263;g193da191010_0_4"/>
          <p:cNvPicPr preferRelativeResize="0"/>
          <p:nvPr/>
        </p:nvPicPr>
        <p:blipFill rotWithShape="1">
          <a:blip r:embed="rId3">
            <a:alphaModFix/>
          </a:blip>
          <a:srcRect b="17242" l="0" r="0" t="18274"/>
          <a:stretch/>
        </p:blipFill>
        <p:spPr>
          <a:xfrm>
            <a:off x="8097225" y="1980775"/>
            <a:ext cx="3048251" cy="34944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8d7ed62b29_0_27"/>
          <p:cNvSpPr txBox="1"/>
          <p:nvPr/>
        </p:nvSpPr>
        <p:spPr>
          <a:xfrm>
            <a:off x="1027775" y="971700"/>
            <a:ext cx="99225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MX" sz="1900">
                <a:latin typeface="Garamond"/>
                <a:ea typeface="Garamond"/>
                <a:cs typeface="Garamond"/>
                <a:sym typeface="Garamond"/>
              </a:rPr>
              <a:t>Diseño en un software en 3D (2ª intento, ya exitoso)</a:t>
            </a:r>
            <a:endParaRPr b="1" sz="1900">
              <a:latin typeface="Garamond"/>
              <a:ea typeface="Garamond"/>
              <a:cs typeface="Garamond"/>
              <a:sym typeface="Garamond"/>
            </a:endParaRPr>
          </a:p>
        </p:txBody>
      </p:sp>
      <p:sp>
        <p:nvSpPr>
          <p:cNvPr id="270" name="Google Shape;270;g18d7ed62b29_0_27"/>
          <p:cNvSpPr txBox="1"/>
          <p:nvPr/>
        </p:nvSpPr>
        <p:spPr>
          <a:xfrm>
            <a:off x="1177250" y="1607050"/>
            <a:ext cx="60171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900">
                <a:latin typeface="Garamond"/>
                <a:ea typeface="Garamond"/>
                <a:cs typeface="Garamond"/>
                <a:sym typeface="Garamond"/>
              </a:rPr>
              <a:t>Se utilizaron medidas promedio para el diseño de la pròtesis.</a:t>
            </a:r>
            <a:endParaRPr sz="1900">
              <a:latin typeface="Garamond"/>
              <a:ea typeface="Garamond"/>
              <a:cs typeface="Garamond"/>
              <a:sym typeface="Garamond"/>
            </a:endParaRPr>
          </a:p>
        </p:txBody>
      </p:sp>
      <p:pic>
        <p:nvPicPr>
          <p:cNvPr id="271" name="Google Shape;271;g18d7ed62b29_0_27"/>
          <p:cNvPicPr preferRelativeResize="0"/>
          <p:nvPr/>
        </p:nvPicPr>
        <p:blipFill rotWithShape="1">
          <a:blip r:embed="rId3">
            <a:alphaModFix/>
          </a:blip>
          <a:srcRect b="0" l="19323" r="20924" t="0"/>
          <a:stretch/>
        </p:blipFill>
        <p:spPr>
          <a:xfrm>
            <a:off x="1027775" y="2513850"/>
            <a:ext cx="2993151" cy="2184856"/>
          </a:xfrm>
          <a:prstGeom prst="rect">
            <a:avLst/>
          </a:prstGeom>
          <a:noFill/>
          <a:ln>
            <a:noFill/>
          </a:ln>
        </p:spPr>
      </p:pic>
      <p:pic>
        <p:nvPicPr>
          <p:cNvPr id="272" name="Google Shape;272;g18d7ed62b29_0_27"/>
          <p:cNvPicPr preferRelativeResize="0"/>
          <p:nvPr/>
        </p:nvPicPr>
        <p:blipFill>
          <a:blip r:embed="rId4">
            <a:alphaModFix/>
          </a:blip>
          <a:stretch>
            <a:fillRect/>
          </a:stretch>
        </p:blipFill>
        <p:spPr>
          <a:xfrm>
            <a:off x="4354000" y="2513850"/>
            <a:ext cx="2993150" cy="2277900"/>
          </a:xfrm>
          <a:prstGeom prst="rect">
            <a:avLst/>
          </a:prstGeom>
          <a:noFill/>
          <a:ln>
            <a:noFill/>
          </a:ln>
        </p:spPr>
      </p:pic>
      <p:pic>
        <p:nvPicPr>
          <p:cNvPr id="273" name="Google Shape;273;g18d7ed62b29_0_27"/>
          <p:cNvPicPr preferRelativeResize="0"/>
          <p:nvPr/>
        </p:nvPicPr>
        <p:blipFill>
          <a:blip r:embed="rId5">
            <a:alphaModFix/>
          </a:blip>
          <a:stretch>
            <a:fillRect/>
          </a:stretch>
        </p:blipFill>
        <p:spPr>
          <a:xfrm>
            <a:off x="7907375" y="2513850"/>
            <a:ext cx="2605396" cy="2277900"/>
          </a:xfrm>
          <a:prstGeom prst="rect">
            <a:avLst/>
          </a:prstGeom>
          <a:noFill/>
          <a:ln>
            <a:noFill/>
          </a:ln>
        </p:spPr>
      </p:pic>
      <p:sp>
        <p:nvSpPr>
          <p:cNvPr id="274" name="Google Shape;274;g18d7ed62b29_0_27"/>
          <p:cNvSpPr txBox="1"/>
          <p:nvPr/>
        </p:nvSpPr>
        <p:spPr>
          <a:xfrm>
            <a:off x="1607050" y="4671650"/>
            <a:ext cx="1812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MX">
                <a:latin typeface="Garamond"/>
                <a:ea typeface="Garamond"/>
                <a:cs typeface="Garamond"/>
                <a:sym typeface="Garamond"/>
              </a:rPr>
              <a:t>Falange dixtal.</a:t>
            </a:r>
            <a:endParaRPr>
              <a:latin typeface="Garamond"/>
              <a:ea typeface="Garamond"/>
              <a:cs typeface="Garamond"/>
              <a:sym typeface="Garamond"/>
            </a:endParaRPr>
          </a:p>
        </p:txBody>
      </p:sp>
      <p:sp>
        <p:nvSpPr>
          <p:cNvPr id="275" name="Google Shape;275;g18d7ed62b29_0_27"/>
          <p:cNvSpPr txBox="1"/>
          <p:nvPr/>
        </p:nvSpPr>
        <p:spPr>
          <a:xfrm>
            <a:off x="4944275" y="4791750"/>
            <a:ext cx="1812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MX">
                <a:latin typeface="Garamond"/>
                <a:ea typeface="Garamond"/>
                <a:cs typeface="Garamond"/>
                <a:sym typeface="Garamond"/>
              </a:rPr>
              <a:t>Falange medial.</a:t>
            </a:r>
            <a:endParaRPr>
              <a:latin typeface="Garamond"/>
              <a:ea typeface="Garamond"/>
              <a:cs typeface="Garamond"/>
              <a:sym typeface="Garamond"/>
            </a:endParaRPr>
          </a:p>
        </p:txBody>
      </p:sp>
      <p:sp>
        <p:nvSpPr>
          <p:cNvPr id="276" name="Google Shape;276;g18d7ed62b29_0_27"/>
          <p:cNvSpPr txBox="1"/>
          <p:nvPr/>
        </p:nvSpPr>
        <p:spPr>
          <a:xfrm>
            <a:off x="8396125" y="4883000"/>
            <a:ext cx="1812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MX">
                <a:latin typeface="Garamond"/>
                <a:ea typeface="Garamond"/>
                <a:cs typeface="Garamond"/>
                <a:sym typeface="Garamond"/>
              </a:rPr>
              <a:t>Falange proximal.</a:t>
            </a:r>
            <a:endParaRPr>
              <a:latin typeface="Garamond"/>
              <a:ea typeface="Garamond"/>
              <a:cs typeface="Garamond"/>
              <a:sym typeface="Garamo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g18d7ed62b29_0_33"/>
          <p:cNvPicPr preferRelativeResize="0"/>
          <p:nvPr/>
        </p:nvPicPr>
        <p:blipFill>
          <a:blip r:embed="rId3">
            <a:alphaModFix/>
          </a:blip>
          <a:stretch>
            <a:fillRect/>
          </a:stretch>
        </p:blipFill>
        <p:spPr>
          <a:xfrm>
            <a:off x="3728725" y="882075"/>
            <a:ext cx="4019975" cy="50938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g18d7ed62b29_0_61"/>
          <p:cNvPicPr preferRelativeResize="0"/>
          <p:nvPr/>
        </p:nvPicPr>
        <p:blipFill>
          <a:blip r:embed="rId3">
            <a:alphaModFix/>
          </a:blip>
          <a:stretch>
            <a:fillRect/>
          </a:stretch>
        </p:blipFill>
        <p:spPr>
          <a:xfrm>
            <a:off x="4281375" y="1513625"/>
            <a:ext cx="3176975" cy="40401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18d7ed62b29_0_12"/>
          <p:cNvSpPr txBox="1"/>
          <p:nvPr>
            <p:ph type="title"/>
          </p:nvPr>
        </p:nvSpPr>
        <p:spPr>
          <a:xfrm>
            <a:off x="1295402" y="982132"/>
            <a:ext cx="9601200" cy="13038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a:t>Resultados y discuciòn</a:t>
            </a:r>
            <a:endParaRPr/>
          </a:p>
        </p:txBody>
      </p:sp>
      <p:pic>
        <p:nvPicPr>
          <p:cNvPr id="295" name="Google Shape;295;g18d7ed62b29_0_12"/>
          <p:cNvPicPr preferRelativeResize="0"/>
          <p:nvPr/>
        </p:nvPicPr>
        <p:blipFill>
          <a:blip r:embed="rId3">
            <a:alphaModFix/>
          </a:blip>
          <a:stretch>
            <a:fillRect/>
          </a:stretch>
        </p:blipFill>
        <p:spPr>
          <a:xfrm>
            <a:off x="1418500" y="2666927"/>
            <a:ext cx="4033224" cy="3024924"/>
          </a:xfrm>
          <a:prstGeom prst="rect">
            <a:avLst/>
          </a:prstGeom>
          <a:noFill/>
          <a:ln>
            <a:noFill/>
          </a:ln>
        </p:spPr>
      </p:pic>
      <p:sp>
        <p:nvSpPr>
          <p:cNvPr id="296" name="Google Shape;296;g18d7ed62b29_0_12"/>
          <p:cNvSpPr txBox="1"/>
          <p:nvPr/>
        </p:nvSpPr>
        <p:spPr>
          <a:xfrm>
            <a:off x="6017100" y="2541375"/>
            <a:ext cx="48795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900">
                <a:latin typeface="Garamond"/>
                <a:ea typeface="Garamond"/>
                <a:cs typeface="Garamond"/>
                <a:sym typeface="Garamond"/>
              </a:rPr>
              <a:t>El material utilizado para la </a:t>
            </a:r>
            <a:r>
              <a:rPr lang="es-MX" sz="1900">
                <a:latin typeface="Garamond"/>
                <a:ea typeface="Garamond"/>
                <a:cs typeface="Garamond"/>
                <a:sym typeface="Garamond"/>
              </a:rPr>
              <a:t>impresión</a:t>
            </a:r>
            <a:r>
              <a:rPr lang="es-MX" sz="1900">
                <a:latin typeface="Garamond"/>
                <a:ea typeface="Garamond"/>
                <a:cs typeface="Garamond"/>
                <a:sym typeface="Garamond"/>
              </a:rPr>
              <a:t> 3D de nuestra </a:t>
            </a:r>
            <a:r>
              <a:rPr lang="es-MX" sz="1900">
                <a:latin typeface="Garamond"/>
                <a:ea typeface="Garamond"/>
                <a:cs typeface="Garamond"/>
                <a:sym typeface="Garamond"/>
              </a:rPr>
              <a:t>prótesis</a:t>
            </a:r>
            <a:r>
              <a:rPr lang="es-MX" sz="1900">
                <a:latin typeface="Garamond"/>
                <a:ea typeface="Garamond"/>
                <a:cs typeface="Garamond"/>
                <a:sym typeface="Garamond"/>
              </a:rPr>
              <a:t> fue el </a:t>
            </a:r>
            <a:r>
              <a:rPr b="1" lang="es-MX" sz="1900">
                <a:latin typeface="Garamond"/>
                <a:ea typeface="Garamond"/>
                <a:cs typeface="Garamond"/>
                <a:sym typeface="Garamond"/>
              </a:rPr>
              <a:t>Filamento PLA - Ácido Poliláctico.</a:t>
            </a:r>
            <a:endParaRPr b="1" sz="1900">
              <a:latin typeface="Garamond"/>
              <a:ea typeface="Garamond"/>
              <a:cs typeface="Garamond"/>
              <a:sym typeface="Garamond"/>
            </a:endParaRPr>
          </a:p>
          <a:p>
            <a:pPr indent="0" lvl="0" marL="0" rtl="0" algn="l">
              <a:spcBef>
                <a:spcPts val="0"/>
              </a:spcBef>
              <a:spcAft>
                <a:spcPts val="0"/>
              </a:spcAft>
              <a:buNone/>
            </a:pPr>
            <a:r>
              <a:t/>
            </a:r>
            <a:endParaRPr sz="1900">
              <a:latin typeface="Garamond"/>
              <a:ea typeface="Garamond"/>
              <a:cs typeface="Garamond"/>
              <a:sym typeface="Garamond"/>
            </a:endParaRPr>
          </a:p>
          <a:p>
            <a:pPr indent="0" lvl="0" marL="0" rtl="0" algn="l">
              <a:spcBef>
                <a:spcPts val="0"/>
              </a:spcBef>
              <a:spcAft>
                <a:spcPts val="0"/>
              </a:spcAft>
              <a:buNone/>
            </a:pPr>
            <a:r>
              <a:rPr lang="es-MX" sz="1900">
                <a:latin typeface="Garamond"/>
                <a:ea typeface="Garamond"/>
                <a:cs typeface="Garamond"/>
                <a:sym typeface="Garamond"/>
              </a:rPr>
              <a:t>El ácido poliláctico o poliactida (PLA) es un poliéster biodegradable y bioactivo compuesto por componentes básicos de ácido láctico.Es un material altamente versátil, que se hace a partir de recursos renovables totalmente, como son la maíz, la remolacha, el trigo y otros productos ricos en almidón. Fue descubierto por primera vez en 1932 por Wallace Carothers.</a:t>
            </a:r>
            <a:endParaRPr sz="1900">
              <a:latin typeface="Garamond"/>
              <a:ea typeface="Garamond"/>
              <a:cs typeface="Garamond"/>
              <a:sym typeface="Garamo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g18d7ed62b29_0_37"/>
          <p:cNvPicPr preferRelativeResize="0"/>
          <p:nvPr/>
        </p:nvPicPr>
        <p:blipFill>
          <a:blip r:embed="rId3">
            <a:alphaModFix/>
          </a:blip>
          <a:stretch>
            <a:fillRect/>
          </a:stretch>
        </p:blipFill>
        <p:spPr>
          <a:xfrm>
            <a:off x="1471225" y="1295400"/>
            <a:ext cx="4183500" cy="4069124"/>
          </a:xfrm>
          <a:prstGeom prst="rect">
            <a:avLst/>
          </a:prstGeom>
          <a:noFill/>
          <a:ln>
            <a:noFill/>
          </a:ln>
        </p:spPr>
      </p:pic>
      <p:pic>
        <p:nvPicPr>
          <p:cNvPr id="303" name="Google Shape;303;g18d7ed62b29_0_37"/>
          <p:cNvPicPr preferRelativeResize="0"/>
          <p:nvPr/>
        </p:nvPicPr>
        <p:blipFill>
          <a:blip r:embed="rId4">
            <a:alphaModFix/>
          </a:blip>
          <a:stretch>
            <a:fillRect/>
          </a:stretch>
        </p:blipFill>
        <p:spPr>
          <a:xfrm>
            <a:off x="6681325" y="771412"/>
            <a:ext cx="3602376" cy="53151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g193da191010_0_21"/>
          <p:cNvPicPr preferRelativeResize="0"/>
          <p:nvPr/>
        </p:nvPicPr>
        <p:blipFill>
          <a:blip r:embed="rId3">
            <a:alphaModFix/>
          </a:blip>
          <a:stretch>
            <a:fillRect/>
          </a:stretch>
        </p:blipFill>
        <p:spPr>
          <a:xfrm>
            <a:off x="1168650" y="879725"/>
            <a:ext cx="3823901" cy="5098550"/>
          </a:xfrm>
          <a:prstGeom prst="rect">
            <a:avLst/>
          </a:prstGeom>
          <a:noFill/>
          <a:ln>
            <a:noFill/>
          </a:ln>
        </p:spPr>
      </p:pic>
      <p:sp>
        <p:nvSpPr>
          <p:cNvPr id="310" name="Google Shape;310;g193da191010_0_21"/>
          <p:cNvSpPr txBox="1"/>
          <p:nvPr/>
        </p:nvSpPr>
        <p:spPr>
          <a:xfrm>
            <a:off x="5344400" y="971700"/>
            <a:ext cx="5493900" cy="223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1900">
                <a:latin typeface="Garamond"/>
                <a:ea typeface="Garamond"/>
                <a:cs typeface="Garamond"/>
                <a:sym typeface="Garamond"/>
              </a:rPr>
              <a:t>Prueba del funcionamiento de la </a:t>
            </a:r>
            <a:r>
              <a:rPr lang="es-MX" sz="1900">
                <a:latin typeface="Garamond"/>
                <a:ea typeface="Garamond"/>
                <a:cs typeface="Garamond"/>
                <a:sym typeface="Garamond"/>
              </a:rPr>
              <a:t>programación</a:t>
            </a:r>
            <a:r>
              <a:rPr lang="es-MX" sz="1900">
                <a:latin typeface="Garamond"/>
                <a:ea typeface="Garamond"/>
                <a:cs typeface="Garamond"/>
                <a:sym typeface="Garamond"/>
              </a:rPr>
              <a:t>.</a:t>
            </a:r>
            <a:endParaRPr sz="1900">
              <a:latin typeface="Garamond"/>
              <a:ea typeface="Garamond"/>
              <a:cs typeface="Garamond"/>
              <a:sym typeface="Garamond"/>
            </a:endParaRPr>
          </a:p>
          <a:p>
            <a:pPr indent="0" lvl="0" marL="0" rtl="0" algn="l">
              <a:spcBef>
                <a:spcPts val="0"/>
              </a:spcBef>
              <a:spcAft>
                <a:spcPts val="0"/>
              </a:spcAft>
              <a:buNone/>
            </a:pPr>
            <a:r>
              <a:t/>
            </a:r>
            <a:endParaRPr sz="1900">
              <a:latin typeface="Garamond"/>
              <a:ea typeface="Garamond"/>
              <a:cs typeface="Garamond"/>
              <a:sym typeface="Garamond"/>
            </a:endParaRPr>
          </a:p>
          <a:p>
            <a:pPr indent="0" lvl="0" marL="0" rtl="0" algn="l">
              <a:spcBef>
                <a:spcPts val="0"/>
              </a:spcBef>
              <a:spcAft>
                <a:spcPts val="0"/>
              </a:spcAft>
              <a:buNone/>
            </a:pPr>
            <a:r>
              <a:rPr lang="es-MX" sz="1900">
                <a:latin typeface="Garamond"/>
                <a:ea typeface="Garamond"/>
                <a:cs typeface="Garamond"/>
                <a:sym typeface="Garamond"/>
              </a:rPr>
              <a:t>Se pegò una parte del dedo fallido a un servomotor para comprobar el correcto funcionamiento de todo el circuito. </a:t>
            </a:r>
            <a:endParaRPr sz="1900">
              <a:latin typeface="Garamond"/>
              <a:ea typeface="Garamond"/>
              <a:cs typeface="Garamond"/>
              <a:sym typeface="Garamond"/>
            </a:endParaRPr>
          </a:p>
          <a:p>
            <a:pPr indent="0" lvl="0" marL="0" rtl="0" algn="l">
              <a:spcBef>
                <a:spcPts val="0"/>
              </a:spcBef>
              <a:spcAft>
                <a:spcPts val="0"/>
              </a:spcAft>
              <a:buNone/>
            </a:pPr>
            <a:r>
              <a:t/>
            </a:r>
            <a:endParaRPr sz="1900">
              <a:latin typeface="Garamond"/>
              <a:ea typeface="Garamond"/>
              <a:cs typeface="Garamond"/>
              <a:sym typeface="Garamond"/>
            </a:endParaRPr>
          </a:p>
          <a:p>
            <a:pPr indent="0" lvl="0" marL="0" rtl="0" algn="ctr">
              <a:spcBef>
                <a:spcPts val="0"/>
              </a:spcBef>
              <a:spcAft>
                <a:spcPts val="0"/>
              </a:spcAft>
              <a:buNone/>
            </a:pPr>
            <a:r>
              <a:rPr b="1" lang="es-MX" sz="1900">
                <a:latin typeface="Garamond"/>
                <a:ea typeface="Garamond"/>
                <a:cs typeface="Garamond"/>
                <a:sym typeface="Garamond"/>
              </a:rPr>
              <a:t>Prueba exitosa.</a:t>
            </a:r>
            <a:endParaRPr b="1" sz="1900">
              <a:latin typeface="Garamond"/>
              <a:ea typeface="Garamond"/>
              <a:cs typeface="Garamond"/>
              <a:sym typeface="Garamond"/>
            </a:endParaRPr>
          </a:p>
        </p:txBody>
      </p:sp>
      <p:pic>
        <p:nvPicPr>
          <p:cNvPr id="311" name="Google Shape;311;g193da191010_0_21"/>
          <p:cNvPicPr preferRelativeResize="0"/>
          <p:nvPr/>
        </p:nvPicPr>
        <p:blipFill rotWithShape="1">
          <a:blip r:embed="rId4">
            <a:alphaModFix/>
          </a:blip>
          <a:srcRect b="21716" l="0" r="0" t="21980"/>
          <a:stretch/>
        </p:blipFill>
        <p:spPr>
          <a:xfrm>
            <a:off x="6300488" y="3289400"/>
            <a:ext cx="3581724" cy="26888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93da191010_0_30"/>
          <p:cNvSpPr txBox="1"/>
          <p:nvPr/>
        </p:nvSpPr>
        <p:spPr>
          <a:xfrm>
            <a:off x="1289375" y="1065150"/>
            <a:ext cx="93993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2600">
                <a:latin typeface="Garamond"/>
                <a:ea typeface="Garamond"/>
                <a:cs typeface="Garamond"/>
                <a:sym typeface="Garamond"/>
              </a:rPr>
              <a:t>Equipo 5</a:t>
            </a:r>
            <a:endParaRPr sz="2600">
              <a:latin typeface="Garamond"/>
              <a:ea typeface="Garamond"/>
              <a:cs typeface="Garamond"/>
              <a:sym typeface="Garamond"/>
            </a:endParaRPr>
          </a:p>
          <a:p>
            <a:pPr indent="0" lvl="0" marL="0" rtl="0" algn="l">
              <a:spcBef>
                <a:spcPts val="0"/>
              </a:spcBef>
              <a:spcAft>
                <a:spcPts val="0"/>
              </a:spcAft>
              <a:buNone/>
            </a:pPr>
            <a:r>
              <a:t/>
            </a:r>
            <a:endParaRPr sz="2600">
              <a:latin typeface="Garamond"/>
              <a:ea typeface="Garamond"/>
              <a:cs typeface="Garamond"/>
              <a:sym typeface="Garamond"/>
            </a:endParaRPr>
          </a:p>
        </p:txBody>
      </p:sp>
      <p:graphicFrame>
        <p:nvGraphicFramePr>
          <p:cNvPr id="175" name="Google Shape;175;g193da191010_0_30"/>
          <p:cNvGraphicFramePr/>
          <p:nvPr/>
        </p:nvGraphicFramePr>
        <p:xfrm>
          <a:off x="952500" y="2286000"/>
          <a:ext cx="3000000" cy="3000000"/>
        </p:xfrm>
        <a:graphic>
          <a:graphicData uri="http://schemas.openxmlformats.org/drawingml/2006/table">
            <a:tbl>
              <a:tblPr>
                <a:noFill/>
                <a:tableStyleId>{425CA47A-9546-4F2E-B271-25BF4E129389}</a:tableStyleId>
              </a:tblPr>
              <a:tblGrid>
                <a:gridCol w="3429000"/>
                <a:gridCol w="3429000"/>
                <a:gridCol w="3429000"/>
              </a:tblGrid>
              <a:tr h="381000">
                <a:tc>
                  <a:txBody>
                    <a:bodyPr/>
                    <a:lstStyle/>
                    <a:p>
                      <a:pPr indent="0" lvl="0" marL="0" rtl="0" algn="ctr">
                        <a:spcBef>
                          <a:spcPts val="0"/>
                        </a:spcBef>
                        <a:spcAft>
                          <a:spcPts val="0"/>
                        </a:spcAft>
                        <a:buNone/>
                      </a:pPr>
                      <a:r>
                        <a:rPr b="1" lang="es-MX" sz="1900"/>
                        <a:t>Nombre</a:t>
                      </a:r>
                      <a:endParaRPr b="1" sz="1900"/>
                    </a:p>
                  </a:txBody>
                  <a:tcPr marT="91425" marB="91425" marR="91425" marL="91425">
                    <a:solidFill>
                      <a:srgbClr val="B6D7A8"/>
                    </a:solidFill>
                  </a:tcPr>
                </a:tc>
                <a:tc>
                  <a:txBody>
                    <a:bodyPr/>
                    <a:lstStyle/>
                    <a:p>
                      <a:pPr indent="0" lvl="0" marL="0" rtl="0" algn="ctr">
                        <a:spcBef>
                          <a:spcPts val="0"/>
                        </a:spcBef>
                        <a:spcAft>
                          <a:spcPts val="0"/>
                        </a:spcAft>
                        <a:buNone/>
                      </a:pPr>
                      <a:r>
                        <a:rPr b="1" lang="es-MX" sz="1900"/>
                        <a:t>Matrìcula</a:t>
                      </a:r>
                      <a:endParaRPr b="1" sz="1900"/>
                    </a:p>
                  </a:txBody>
                  <a:tcPr marT="91425" marB="91425" marR="91425" marL="91425">
                    <a:solidFill>
                      <a:srgbClr val="B6D7A8"/>
                    </a:solidFill>
                  </a:tcPr>
                </a:tc>
                <a:tc>
                  <a:txBody>
                    <a:bodyPr/>
                    <a:lstStyle/>
                    <a:p>
                      <a:pPr indent="0" lvl="0" marL="0" rtl="0" algn="ctr">
                        <a:spcBef>
                          <a:spcPts val="0"/>
                        </a:spcBef>
                        <a:spcAft>
                          <a:spcPts val="0"/>
                        </a:spcAft>
                        <a:buNone/>
                      </a:pPr>
                      <a:r>
                        <a:rPr b="1" lang="es-MX" sz="1900"/>
                        <a:t>Carrera</a:t>
                      </a:r>
                      <a:endParaRPr b="1" sz="1900"/>
                    </a:p>
                  </a:txBody>
                  <a:tcPr marT="91425" marB="91425" marR="91425" marL="91425">
                    <a:solidFill>
                      <a:srgbClr val="B6D7A8"/>
                    </a:solidFill>
                  </a:tcPr>
                </a:tc>
              </a:tr>
              <a:tr h="381000">
                <a:tc>
                  <a:txBody>
                    <a:bodyPr/>
                    <a:lstStyle/>
                    <a:p>
                      <a:pPr indent="0" lvl="0" marL="0" rtl="0" algn="ctr">
                        <a:spcBef>
                          <a:spcPts val="0"/>
                        </a:spcBef>
                        <a:spcAft>
                          <a:spcPts val="0"/>
                        </a:spcAft>
                        <a:buNone/>
                      </a:pPr>
                      <a:r>
                        <a:rPr lang="es-MX" sz="1900"/>
                        <a:t>Alessandra Gonzàlez Torres</a:t>
                      </a:r>
                      <a:endParaRPr sz="1900"/>
                    </a:p>
                  </a:txBody>
                  <a:tcPr marT="91425" marB="91425" marR="91425" marL="91425"/>
                </a:tc>
                <a:tc>
                  <a:txBody>
                    <a:bodyPr/>
                    <a:lstStyle/>
                    <a:p>
                      <a:pPr indent="0" lvl="0" marL="0" rtl="0" algn="ctr">
                        <a:spcBef>
                          <a:spcPts val="0"/>
                        </a:spcBef>
                        <a:spcAft>
                          <a:spcPts val="0"/>
                        </a:spcAft>
                        <a:buNone/>
                      </a:pPr>
                      <a:r>
                        <a:rPr lang="es-MX" sz="1900"/>
                        <a:t>1895846</a:t>
                      </a:r>
                      <a:endParaRPr sz="1900"/>
                    </a:p>
                  </a:txBody>
                  <a:tcPr marT="91425" marB="91425" marR="91425" marL="91425"/>
                </a:tc>
                <a:tc>
                  <a:txBody>
                    <a:bodyPr/>
                    <a:lstStyle/>
                    <a:p>
                      <a:pPr indent="0" lvl="0" marL="0" rtl="0" algn="ctr">
                        <a:spcBef>
                          <a:spcPts val="0"/>
                        </a:spcBef>
                        <a:spcAft>
                          <a:spcPts val="0"/>
                        </a:spcAft>
                        <a:buNone/>
                      </a:pPr>
                      <a:r>
                        <a:rPr lang="es-MX" sz="1900"/>
                        <a:t>IMTC</a:t>
                      </a:r>
                      <a:endParaRPr sz="1900"/>
                    </a:p>
                  </a:txBody>
                  <a:tcPr marT="91425" marB="91425" marR="91425" marL="91425"/>
                </a:tc>
              </a:tr>
              <a:tr h="381000">
                <a:tc>
                  <a:txBody>
                    <a:bodyPr/>
                    <a:lstStyle/>
                    <a:p>
                      <a:pPr indent="0" lvl="0" marL="0" rtl="0" algn="ctr">
                        <a:spcBef>
                          <a:spcPts val="0"/>
                        </a:spcBef>
                        <a:spcAft>
                          <a:spcPts val="0"/>
                        </a:spcAft>
                        <a:buNone/>
                      </a:pPr>
                      <a:r>
                        <a:rPr lang="es-MX" sz="1900">
                          <a:solidFill>
                            <a:schemeClr val="dk1"/>
                          </a:solidFill>
                          <a:highlight>
                            <a:srgbClr val="FFFFFF"/>
                          </a:highlight>
                        </a:rPr>
                        <a:t>Edwin Israel Ramirez Aguilar</a:t>
                      </a:r>
                      <a:endParaRPr sz="1900"/>
                    </a:p>
                  </a:txBody>
                  <a:tcPr marT="91425" marB="91425" marR="91425" marL="91425"/>
                </a:tc>
                <a:tc>
                  <a:txBody>
                    <a:bodyPr/>
                    <a:lstStyle/>
                    <a:p>
                      <a:pPr indent="0" lvl="0" marL="0" rtl="0" algn="ctr">
                        <a:spcBef>
                          <a:spcPts val="0"/>
                        </a:spcBef>
                        <a:spcAft>
                          <a:spcPts val="0"/>
                        </a:spcAft>
                        <a:buNone/>
                      </a:pPr>
                      <a:r>
                        <a:rPr lang="es-MX" sz="1900">
                          <a:solidFill>
                            <a:schemeClr val="dk1"/>
                          </a:solidFill>
                          <a:highlight>
                            <a:srgbClr val="FFFFFF"/>
                          </a:highlight>
                        </a:rPr>
                        <a:t>1670113</a:t>
                      </a:r>
                      <a:endParaRPr sz="19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s-MX" sz="1900">
                          <a:solidFill>
                            <a:schemeClr val="dk1"/>
                          </a:solidFill>
                        </a:rPr>
                        <a:t>IMTC</a:t>
                      </a:r>
                      <a:endParaRPr sz="1900"/>
                    </a:p>
                  </a:txBody>
                  <a:tcPr marT="91425" marB="91425" marR="91425" marL="91425"/>
                </a:tc>
              </a:tr>
              <a:tr h="381000">
                <a:tc>
                  <a:txBody>
                    <a:bodyPr/>
                    <a:lstStyle/>
                    <a:p>
                      <a:pPr indent="0" lvl="0" marL="0" rtl="0" algn="ctr">
                        <a:lnSpc>
                          <a:spcPct val="115000"/>
                        </a:lnSpc>
                        <a:spcBef>
                          <a:spcPts val="0"/>
                        </a:spcBef>
                        <a:spcAft>
                          <a:spcPts val="0"/>
                        </a:spcAft>
                        <a:buNone/>
                      </a:pPr>
                      <a:r>
                        <a:rPr lang="es-MX" sz="1900">
                          <a:solidFill>
                            <a:schemeClr val="dk1"/>
                          </a:solidFill>
                          <a:highlight>
                            <a:srgbClr val="FFFFFF"/>
                          </a:highlight>
                        </a:rPr>
                        <a:t>Pedro Yahir Castillo Hernandez</a:t>
                      </a:r>
                      <a:endParaRPr sz="1900"/>
                    </a:p>
                  </a:txBody>
                  <a:tcPr marT="91425" marB="91425" marR="91425" marL="91425"/>
                </a:tc>
                <a:tc>
                  <a:txBody>
                    <a:bodyPr/>
                    <a:lstStyle/>
                    <a:p>
                      <a:pPr indent="0" lvl="0" marL="0" rtl="0" algn="ctr">
                        <a:spcBef>
                          <a:spcPts val="0"/>
                        </a:spcBef>
                        <a:spcAft>
                          <a:spcPts val="0"/>
                        </a:spcAft>
                        <a:buNone/>
                      </a:pPr>
                      <a:r>
                        <a:rPr lang="es-MX" sz="1900">
                          <a:solidFill>
                            <a:schemeClr val="dk1"/>
                          </a:solidFill>
                          <a:highlight>
                            <a:srgbClr val="FFFFFF"/>
                          </a:highlight>
                        </a:rPr>
                        <a:t>1899652</a:t>
                      </a:r>
                      <a:endParaRPr sz="19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s-MX" sz="1900">
                          <a:solidFill>
                            <a:schemeClr val="dk1"/>
                          </a:solidFill>
                        </a:rPr>
                        <a:t>IMTC</a:t>
                      </a:r>
                      <a:endParaRPr sz="1900"/>
                    </a:p>
                  </a:txBody>
                  <a:tcPr marT="91425" marB="91425" marR="91425" marL="91425"/>
                </a:tc>
              </a:tr>
              <a:tr h="381000">
                <a:tc>
                  <a:txBody>
                    <a:bodyPr/>
                    <a:lstStyle/>
                    <a:p>
                      <a:pPr indent="0" lvl="0" marL="0" rtl="0" algn="ctr">
                        <a:spcBef>
                          <a:spcPts val="0"/>
                        </a:spcBef>
                        <a:spcAft>
                          <a:spcPts val="0"/>
                        </a:spcAft>
                        <a:buNone/>
                      </a:pPr>
                      <a:r>
                        <a:rPr lang="es-MX" sz="1900">
                          <a:solidFill>
                            <a:schemeClr val="dk1"/>
                          </a:solidFill>
                          <a:highlight>
                            <a:srgbClr val="FFFFFF"/>
                          </a:highlight>
                        </a:rPr>
                        <a:t>Valeria Rosales Garcia</a:t>
                      </a:r>
                      <a:endParaRPr sz="1900"/>
                    </a:p>
                  </a:txBody>
                  <a:tcPr marT="91425" marB="91425" marR="91425" marL="91425"/>
                </a:tc>
                <a:tc>
                  <a:txBody>
                    <a:bodyPr/>
                    <a:lstStyle/>
                    <a:p>
                      <a:pPr indent="0" lvl="0" marL="0" rtl="0" algn="ctr">
                        <a:spcBef>
                          <a:spcPts val="0"/>
                        </a:spcBef>
                        <a:spcAft>
                          <a:spcPts val="0"/>
                        </a:spcAft>
                        <a:buNone/>
                      </a:pPr>
                      <a:r>
                        <a:rPr lang="es-MX" sz="1900">
                          <a:solidFill>
                            <a:schemeClr val="dk1"/>
                          </a:solidFill>
                          <a:highlight>
                            <a:srgbClr val="FFFFFF"/>
                          </a:highlight>
                        </a:rPr>
                        <a:t>1894544</a:t>
                      </a:r>
                      <a:endParaRPr sz="19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s-MX" sz="1900">
                          <a:solidFill>
                            <a:schemeClr val="dk1"/>
                          </a:solidFill>
                        </a:rPr>
                        <a:t>IMTC</a:t>
                      </a:r>
                      <a:endParaRPr sz="1900"/>
                    </a:p>
                  </a:txBody>
                  <a:tcPr marT="91425" marB="91425" marR="91425" marL="91425"/>
                </a:tc>
              </a:tr>
              <a:tr h="381000">
                <a:tc>
                  <a:txBody>
                    <a:bodyPr/>
                    <a:lstStyle/>
                    <a:p>
                      <a:pPr indent="0" lvl="0" marL="0" rtl="0" algn="ctr">
                        <a:spcBef>
                          <a:spcPts val="0"/>
                        </a:spcBef>
                        <a:spcAft>
                          <a:spcPts val="0"/>
                        </a:spcAft>
                        <a:buNone/>
                      </a:pPr>
                      <a:r>
                        <a:rPr lang="es-MX" sz="1900">
                          <a:solidFill>
                            <a:schemeClr val="dk1"/>
                          </a:solidFill>
                          <a:highlight>
                            <a:srgbClr val="FFFFFF"/>
                          </a:highlight>
                        </a:rPr>
                        <a:t>Jair Alejandro Tamayo Ibarra</a:t>
                      </a:r>
                      <a:endParaRPr sz="1900"/>
                    </a:p>
                  </a:txBody>
                  <a:tcPr marT="91425" marB="91425" marR="91425" marL="91425"/>
                </a:tc>
                <a:tc>
                  <a:txBody>
                    <a:bodyPr/>
                    <a:lstStyle/>
                    <a:p>
                      <a:pPr indent="0" lvl="0" marL="0" rtl="0" algn="ctr">
                        <a:spcBef>
                          <a:spcPts val="0"/>
                        </a:spcBef>
                        <a:spcAft>
                          <a:spcPts val="0"/>
                        </a:spcAft>
                        <a:buNone/>
                      </a:pPr>
                      <a:r>
                        <a:rPr lang="es-MX" sz="1900">
                          <a:solidFill>
                            <a:schemeClr val="dk1"/>
                          </a:solidFill>
                          <a:highlight>
                            <a:srgbClr val="FFFFFF"/>
                          </a:highlight>
                        </a:rPr>
                        <a:t>1815498</a:t>
                      </a:r>
                      <a:endParaRPr sz="19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s-MX" sz="1900">
                          <a:solidFill>
                            <a:schemeClr val="dk1"/>
                          </a:solidFill>
                        </a:rPr>
                        <a:t>IMTC</a:t>
                      </a:r>
                      <a:endParaRPr sz="1900"/>
                    </a:p>
                  </a:txBody>
                  <a:tcPr marT="91425" marB="91425" marR="91425" marL="91425"/>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g193da191010_0_15"/>
          <p:cNvPicPr preferRelativeResize="0"/>
          <p:nvPr/>
        </p:nvPicPr>
        <p:blipFill>
          <a:blip r:embed="rId3">
            <a:alphaModFix/>
          </a:blip>
          <a:stretch>
            <a:fillRect/>
          </a:stretch>
        </p:blipFill>
        <p:spPr>
          <a:xfrm>
            <a:off x="1382825" y="810025"/>
            <a:ext cx="6983949" cy="5237950"/>
          </a:xfrm>
          <a:prstGeom prst="rect">
            <a:avLst/>
          </a:prstGeom>
          <a:noFill/>
          <a:ln>
            <a:noFill/>
          </a:ln>
        </p:spPr>
      </p:pic>
      <p:sp>
        <p:nvSpPr>
          <p:cNvPr id="318" name="Google Shape;318;g193da191010_0_15"/>
          <p:cNvSpPr txBox="1"/>
          <p:nvPr/>
        </p:nvSpPr>
        <p:spPr>
          <a:xfrm>
            <a:off x="8521125" y="2560100"/>
            <a:ext cx="2541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sz="2000">
                <a:latin typeface="Garamond"/>
                <a:ea typeface="Garamond"/>
                <a:cs typeface="Garamond"/>
                <a:sym typeface="Garamond"/>
              </a:rPr>
              <a:t>Circuito armado con todos los materiales necesarios.</a:t>
            </a:r>
            <a:endParaRPr sz="2000">
              <a:latin typeface="Garamond"/>
              <a:ea typeface="Garamond"/>
              <a:cs typeface="Garamond"/>
              <a:sym typeface="Garamo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8d7ed62b29_0_18"/>
          <p:cNvSpPr txBox="1"/>
          <p:nvPr>
            <p:ph type="title"/>
          </p:nvPr>
        </p:nvSpPr>
        <p:spPr>
          <a:xfrm>
            <a:off x="1295402" y="982132"/>
            <a:ext cx="9601200" cy="13038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a:t>Conclusiòn </a:t>
            </a:r>
            <a:endParaRPr/>
          </a:p>
        </p:txBody>
      </p:sp>
      <p:sp>
        <p:nvSpPr>
          <p:cNvPr id="325" name="Google Shape;325;g18d7ed62b29_0_18"/>
          <p:cNvSpPr txBox="1"/>
          <p:nvPr>
            <p:ph idx="1" type="body"/>
          </p:nvPr>
        </p:nvSpPr>
        <p:spPr>
          <a:xfrm>
            <a:off x="1295401" y="2556932"/>
            <a:ext cx="9601200" cy="33189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s-MX" sz="1700"/>
              <a:t>Consideramos que hemos aprendido mucho a lo largo de la </a:t>
            </a:r>
            <a:r>
              <a:rPr lang="es-MX" sz="1700"/>
              <a:t>creación</a:t>
            </a:r>
            <a:r>
              <a:rPr lang="es-MX" sz="1700"/>
              <a:t> de este proyecto, desde las primeras investigaciones hasta los </a:t>
            </a:r>
            <a:r>
              <a:rPr lang="es-MX" sz="1700"/>
              <a:t>últimos</a:t>
            </a:r>
            <a:r>
              <a:rPr lang="es-MX" sz="1700"/>
              <a:t> pasos de armado y </a:t>
            </a:r>
            <a:r>
              <a:rPr lang="es-MX" sz="1700"/>
              <a:t>programación</a:t>
            </a:r>
            <a:r>
              <a:rPr lang="es-MX" sz="1700"/>
              <a:t> de la </a:t>
            </a:r>
            <a:r>
              <a:rPr lang="es-MX" sz="1700"/>
              <a:t>prótesis</a:t>
            </a:r>
            <a:r>
              <a:rPr lang="es-MX" sz="1700"/>
              <a:t>.</a:t>
            </a:r>
            <a:endParaRPr sz="1700"/>
          </a:p>
          <a:p>
            <a:pPr indent="0" lvl="0" marL="0" rtl="0" algn="l">
              <a:spcBef>
                <a:spcPts val="600"/>
              </a:spcBef>
              <a:spcAft>
                <a:spcPts val="0"/>
              </a:spcAft>
              <a:buNone/>
            </a:pPr>
            <a:r>
              <a:rPr lang="es-MX" sz="1700"/>
              <a:t>Fue un proceso en el cual fuimos conociendo nuevas formas de implementar nuestros conocimientos de ingenierìa en algo como la salud y comodidad para aquellos que tuvieran la falta de un dedo, pero no solo de eso, puesto que, al investigar sobre el tema de las pròtesis pudimos encontrarnos con bastantes tipos de ellas para distintos casos y necesidades.</a:t>
            </a:r>
            <a:endParaRPr sz="1700"/>
          </a:p>
          <a:p>
            <a:pPr indent="0" lvl="0" marL="0" rtl="0" algn="l">
              <a:spcBef>
                <a:spcPts val="600"/>
              </a:spcBef>
              <a:spcAft>
                <a:spcPts val="600"/>
              </a:spcAft>
              <a:buNone/>
            </a:pPr>
            <a:r>
              <a:rPr lang="es-MX" sz="1700"/>
              <a:t>Con nuestro proyecto pudimos darle forma a esas ideas que todos </a:t>
            </a:r>
            <a:r>
              <a:rPr lang="es-MX" sz="1700"/>
              <a:t>teníamos</a:t>
            </a:r>
            <a:r>
              <a:rPr lang="es-MX" sz="1700"/>
              <a:t> en mente de una pròtesis de dedo, ya que lo que </a:t>
            </a:r>
            <a:r>
              <a:rPr lang="es-MX" sz="1700"/>
              <a:t>teníamos</a:t>
            </a:r>
            <a:r>
              <a:rPr lang="es-MX" sz="1700"/>
              <a:t> en mente era que funcionara de forma similar a un dedo real para poder simular los movimientos que ellos hacen.</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 name="Shape 179"/>
        <p:cNvGrpSpPr/>
        <p:nvPr/>
      </p:nvGrpSpPr>
      <p:grpSpPr>
        <a:xfrm>
          <a:off x="0" y="0"/>
          <a:ext cx="0" cy="0"/>
          <a:chOff x="0" y="0"/>
          <a:chExt cx="0" cy="0"/>
        </a:xfrm>
      </p:grpSpPr>
      <p:grpSp>
        <p:nvGrpSpPr>
          <p:cNvPr id="180" name="Google Shape;180;p2"/>
          <p:cNvGrpSpPr/>
          <p:nvPr/>
        </p:nvGrpSpPr>
        <p:grpSpPr>
          <a:xfrm>
            <a:off x="-15736" y="0"/>
            <a:ext cx="12229962" cy="6856214"/>
            <a:chOff x="-15736" y="0"/>
            <a:chExt cx="12229962" cy="6856214"/>
          </a:xfrm>
        </p:grpSpPr>
        <p:pic>
          <p:nvPicPr>
            <p:cNvPr id="181" name="Google Shape;181;p2"/>
            <p:cNvPicPr preferRelativeResize="0"/>
            <p:nvPr/>
          </p:nvPicPr>
          <p:blipFill rotWithShape="1">
            <a:blip r:embed="rId4">
              <a:alphaModFix/>
            </a:blip>
            <a:srcRect b="0" l="0" r="0" t="0"/>
            <a:stretch/>
          </p:blipFill>
          <p:spPr>
            <a:xfrm>
              <a:off x="0" y="0"/>
              <a:ext cx="12188825" cy="6856214"/>
            </a:xfrm>
            <a:prstGeom prst="rect">
              <a:avLst/>
            </a:prstGeom>
            <a:noFill/>
            <a:ln>
              <a:noFill/>
            </a:ln>
          </p:spPr>
        </p:pic>
        <p:sp>
          <p:nvSpPr>
            <p:cNvPr id="182" name="Google Shape;182;p2"/>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3" name="Google Shape;183;p2"/>
            <p:cNvPicPr preferRelativeResize="0"/>
            <p:nvPr/>
          </p:nvPicPr>
          <p:blipFill rotWithShape="1">
            <a:blip r:embed="rId5">
              <a:alphaModFix/>
            </a:blip>
            <a:srcRect b="0" l="0" r="0" t="0"/>
            <a:stretch/>
          </p:blipFill>
          <p:spPr>
            <a:xfrm>
              <a:off x="-15736" y="3153832"/>
              <a:ext cx="777240" cy="606425"/>
            </a:xfrm>
            <a:prstGeom prst="rect">
              <a:avLst/>
            </a:prstGeom>
            <a:noFill/>
            <a:ln>
              <a:noFill/>
            </a:ln>
          </p:spPr>
        </p:pic>
        <p:pic>
          <p:nvPicPr>
            <p:cNvPr id="184" name="Google Shape;184;p2"/>
            <p:cNvPicPr preferRelativeResize="0"/>
            <p:nvPr/>
          </p:nvPicPr>
          <p:blipFill rotWithShape="1">
            <a:blip r:embed="rId5">
              <a:alphaModFix/>
            </a:blip>
            <a:srcRect b="0" l="0" r="0" t="0"/>
            <a:stretch/>
          </p:blipFill>
          <p:spPr>
            <a:xfrm>
              <a:off x="11436986" y="3153832"/>
              <a:ext cx="777240" cy="606425"/>
            </a:xfrm>
            <a:prstGeom prst="rect">
              <a:avLst/>
            </a:prstGeom>
            <a:noFill/>
            <a:ln>
              <a:noFill/>
            </a:ln>
          </p:spPr>
        </p:pic>
      </p:grpSp>
      <p:sp>
        <p:nvSpPr>
          <p:cNvPr id="185" name="Google Shape;185;p2"/>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pic>
        <p:nvPicPr>
          <p:cNvPr id="186" name="Google Shape;186;p2"/>
          <p:cNvPicPr preferRelativeResize="0"/>
          <p:nvPr/>
        </p:nvPicPr>
        <p:blipFill rotWithShape="1">
          <a:blip r:embed="rId4">
            <a:alphaModFix/>
          </a:blip>
          <a:srcRect b="0" l="0" r="0" t="0"/>
          <a:stretch/>
        </p:blipFill>
        <p:spPr>
          <a:xfrm>
            <a:off x="-15736" y="28937"/>
            <a:ext cx="12188827" cy="6856215"/>
          </a:xfrm>
          <a:prstGeom prst="rect">
            <a:avLst/>
          </a:prstGeom>
          <a:noFill/>
          <a:ln>
            <a:noFill/>
          </a:ln>
        </p:spPr>
      </p:pic>
      <p:grpSp>
        <p:nvGrpSpPr>
          <p:cNvPr id="187" name="Google Shape;187;p2"/>
          <p:cNvGrpSpPr/>
          <p:nvPr/>
        </p:nvGrpSpPr>
        <p:grpSpPr>
          <a:xfrm>
            <a:off x="0" y="3128956"/>
            <a:ext cx="12234672" cy="658368"/>
            <a:chOff x="-18288" y="3128956"/>
            <a:chExt cx="12234672" cy="658368"/>
          </a:xfrm>
        </p:grpSpPr>
        <p:sp>
          <p:nvSpPr>
            <p:cNvPr id="188" name="Google Shape;188;p2"/>
            <p:cNvSpPr/>
            <p:nvPr/>
          </p:nvSpPr>
          <p:spPr>
            <a:xfrm>
              <a:off x="732303" y="3128956"/>
              <a:ext cx="45720" cy="658368"/>
            </a:xfrm>
            <a:prstGeom prst="roundRect">
              <a:avLst>
                <a:gd fmla="val 50000" name="adj"/>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id="189" name="Google Shape;189;p2"/>
            <p:cNvPicPr preferRelativeResize="0"/>
            <p:nvPr/>
          </p:nvPicPr>
          <p:blipFill rotWithShape="1">
            <a:blip r:embed="rId5">
              <a:alphaModFix/>
            </a:blip>
            <a:srcRect b="0" l="0" r="0" t="0"/>
            <a:stretch/>
          </p:blipFill>
          <p:spPr>
            <a:xfrm>
              <a:off x="-18288" y="3154680"/>
              <a:ext cx="777240" cy="606425"/>
            </a:xfrm>
            <a:prstGeom prst="rect">
              <a:avLst/>
            </a:prstGeom>
            <a:noFill/>
            <a:ln>
              <a:noFill/>
            </a:ln>
          </p:spPr>
        </p:pic>
        <p:sp>
          <p:nvSpPr>
            <p:cNvPr id="190" name="Google Shape;190;p2"/>
            <p:cNvSpPr/>
            <p:nvPr/>
          </p:nvSpPr>
          <p:spPr>
            <a:xfrm>
              <a:off x="11414377" y="3128956"/>
              <a:ext cx="45720" cy="658368"/>
            </a:xfrm>
            <a:prstGeom prst="roundRect">
              <a:avLst>
                <a:gd fmla="val 50000" name="adj"/>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id="191" name="Google Shape;191;p2"/>
            <p:cNvPicPr preferRelativeResize="0"/>
            <p:nvPr/>
          </p:nvPicPr>
          <p:blipFill rotWithShape="1">
            <a:blip r:embed="rId5">
              <a:alphaModFix/>
            </a:blip>
            <a:srcRect b="0" l="0" r="0" t="0"/>
            <a:stretch/>
          </p:blipFill>
          <p:spPr>
            <a:xfrm flipH="1">
              <a:off x="11439144" y="3154680"/>
              <a:ext cx="777240" cy="606425"/>
            </a:xfrm>
            <a:prstGeom prst="rect">
              <a:avLst/>
            </a:prstGeom>
            <a:noFill/>
            <a:ln>
              <a:noFill/>
            </a:ln>
          </p:spPr>
        </p:pic>
      </p:grpSp>
      <p:sp>
        <p:nvSpPr>
          <p:cNvPr id="192" name="Google Shape;192;p2"/>
          <p:cNvSpPr txBox="1"/>
          <p:nvPr/>
        </p:nvSpPr>
        <p:spPr>
          <a:xfrm>
            <a:off x="1727175" y="805600"/>
            <a:ext cx="8904000" cy="4456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MX" sz="3600" u="none" cap="none" strike="noStrike">
                <a:solidFill>
                  <a:srgbClr val="000000"/>
                </a:solidFill>
                <a:latin typeface="Arial"/>
                <a:ea typeface="Arial"/>
                <a:cs typeface="Arial"/>
                <a:sym typeface="Arial"/>
              </a:rPr>
              <a:t>Índice</a:t>
            </a:r>
            <a:endParaRPr/>
          </a:p>
          <a:p>
            <a:pPr indent="0" lvl="0" marL="0" marR="0" rtl="0" algn="l">
              <a:spcBef>
                <a:spcPts val="0"/>
              </a:spcBef>
              <a:spcAft>
                <a:spcPts val="0"/>
              </a:spcAft>
              <a:buNone/>
            </a:pPr>
            <a:r>
              <a:rPr b="1" i="0" lang="es-MX" sz="1800" u="none" cap="none" strike="noStrike">
                <a:solidFill>
                  <a:srgbClr val="000000"/>
                </a:solidFill>
                <a:latin typeface="Arial"/>
                <a:ea typeface="Arial"/>
                <a:cs typeface="Arial"/>
                <a:sym typeface="Arial"/>
              </a:rPr>
              <a:t>I Introducción …………………………………………………………………</a:t>
            </a:r>
            <a:r>
              <a:rPr b="1" lang="es-MX" sz="1800"/>
              <a:t>….</a:t>
            </a:r>
            <a:r>
              <a:rPr b="1" i="0" lang="es-MX" sz="1800" u="none" cap="none" strike="noStrike">
                <a:solidFill>
                  <a:srgbClr val="000000"/>
                </a:solidFill>
                <a:latin typeface="Arial"/>
                <a:ea typeface="Arial"/>
                <a:cs typeface="Arial"/>
                <a:sym typeface="Arial"/>
              </a:rPr>
              <a:t>………. </a:t>
            </a:r>
            <a:r>
              <a:rPr b="1" lang="es-MX" sz="1800"/>
              <a:t>4</a:t>
            </a:r>
            <a:endParaRPr b="1" i="0" sz="1800" u="none" cap="none" strike="noStrike">
              <a:solidFill>
                <a:srgbClr val="000000"/>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s-MX" sz="1800">
                <a:solidFill>
                  <a:schemeClr val="dk1"/>
                </a:solidFill>
              </a:rPr>
              <a:t>Hipótesis </a:t>
            </a:r>
            <a:r>
              <a:rPr b="1" lang="es-MX" sz="1800">
                <a:solidFill>
                  <a:schemeClr val="dk1"/>
                </a:solidFill>
              </a:rPr>
              <a:t>……………………………………………………………………………..……. 6</a:t>
            </a:r>
            <a:endParaRPr b="1"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MX" sz="1800">
                <a:solidFill>
                  <a:schemeClr val="dk1"/>
                </a:solidFill>
              </a:rPr>
              <a:t>Objetivos </a:t>
            </a:r>
            <a:r>
              <a:rPr b="1" lang="es-MX" sz="1800">
                <a:solidFill>
                  <a:schemeClr val="dk1"/>
                </a:solidFill>
              </a:rPr>
              <a:t>……………………………………………………………………………..……. 7</a:t>
            </a:r>
            <a:endParaRPr b="1" sz="1800">
              <a:solidFill>
                <a:schemeClr val="dk1"/>
              </a:solidFill>
            </a:endParaRPr>
          </a:p>
          <a:p>
            <a:pPr indent="0" lvl="0" marL="0" rtl="0" algn="l">
              <a:lnSpc>
                <a:spcPct val="115000"/>
              </a:lnSpc>
              <a:spcBef>
                <a:spcPts val="0"/>
              </a:spcBef>
              <a:spcAft>
                <a:spcPts val="0"/>
              </a:spcAft>
              <a:buSzPts val="1100"/>
              <a:buNone/>
            </a:pPr>
            <a:r>
              <a:rPr lang="es-MX" sz="1800">
                <a:solidFill>
                  <a:schemeClr val="dk1"/>
                </a:solidFill>
              </a:rPr>
              <a:t>Propuesta</a:t>
            </a:r>
            <a:r>
              <a:rPr lang="es-MX" sz="1800">
                <a:solidFill>
                  <a:schemeClr val="dk1"/>
                </a:solidFill>
              </a:rPr>
              <a:t> </a:t>
            </a:r>
            <a:r>
              <a:rPr b="1" lang="es-MX" sz="1800">
                <a:solidFill>
                  <a:schemeClr val="dk1"/>
                </a:solidFill>
              </a:rPr>
              <a:t>……………………………………………………………………………….…. 8</a:t>
            </a:r>
            <a:endParaRPr b="1" sz="1800"/>
          </a:p>
          <a:p>
            <a:pPr indent="0" lvl="0" marL="0" marR="0" rtl="0" algn="l">
              <a:spcBef>
                <a:spcPts val="0"/>
              </a:spcBef>
              <a:spcAft>
                <a:spcPts val="0"/>
              </a:spcAft>
              <a:buNone/>
            </a:pPr>
            <a:r>
              <a:rPr b="1" i="0" lang="es-MX" sz="1800" u="none" cap="none" strike="noStrike">
                <a:solidFill>
                  <a:srgbClr val="000000"/>
                </a:solidFill>
                <a:latin typeface="Arial"/>
                <a:ea typeface="Arial"/>
                <a:cs typeface="Arial"/>
                <a:sym typeface="Arial"/>
              </a:rPr>
              <a:t>II Antecedentes y Fundamentos …………………………………………………...… </a:t>
            </a:r>
            <a:r>
              <a:rPr b="1" lang="es-MX" sz="1800"/>
              <a:t>9</a:t>
            </a:r>
            <a:endParaRPr b="1" i="0" sz="1800" u="none" cap="none" strike="noStrike">
              <a:solidFill>
                <a:srgbClr val="000000"/>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s-MX" sz="1800">
                <a:solidFill>
                  <a:schemeClr val="dk1"/>
                </a:solidFill>
              </a:rPr>
              <a:t>Prótesis </a:t>
            </a:r>
            <a:r>
              <a:rPr b="1" lang="es-MX" sz="1800">
                <a:solidFill>
                  <a:schemeClr val="dk1"/>
                </a:solidFill>
              </a:rPr>
              <a:t>……….……………………………………………………………………………. 9</a:t>
            </a:r>
            <a:endParaRPr b="1"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MX" sz="1800">
                <a:solidFill>
                  <a:schemeClr val="dk1"/>
                </a:solidFill>
              </a:rPr>
              <a:t>Primeros indicios </a:t>
            </a:r>
            <a:r>
              <a:rPr b="1" lang="es-MX" sz="1800">
                <a:solidFill>
                  <a:schemeClr val="dk1"/>
                </a:solidFill>
              </a:rPr>
              <a:t>……………….…………………………………………………………. 11</a:t>
            </a:r>
            <a:endParaRPr b="1" sz="1800"/>
          </a:p>
          <a:p>
            <a:pPr indent="0" lvl="0" marL="0" marR="0" rtl="0" algn="l">
              <a:spcBef>
                <a:spcPts val="0"/>
              </a:spcBef>
              <a:spcAft>
                <a:spcPts val="0"/>
              </a:spcAft>
              <a:buNone/>
            </a:pPr>
            <a:r>
              <a:rPr b="1" i="0" lang="es-MX" sz="1800" u="none" cap="none" strike="noStrike">
                <a:solidFill>
                  <a:srgbClr val="000000"/>
                </a:solidFill>
                <a:latin typeface="Arial"/>
                <a:ea typeface="Arial"/>
                <a:cs typeface="Arial"/>
                <a:sym typeface="Arial"/>
              </a:rPr>
              <a:t>III Desarrollo Experimental ………………………………………………………..…....1</a:t>
            </a:r>
            <a:r>
              <a:rPr b="1" lang="es-MX" sz="1800"/>
              <a:t>2</a:t>
            </a:r>
            <a:endParaRPr/>
          </a:p>
          <a:p>
            <a:pPr indent="0" lvl="0" marL="0" rtl="0" algn="l">
              <a:spcBef>
                <a:spcPts val="0"/>
              </a:spcBef>
              <a:spcAft>
                <a:spcPts val="0"/>
              </a:spcAft>
              <a:buClr>
                <a:schemeClr val="dk1"/>
              </a:buClr>
              <a:buFont typeface="Arial"/>
              <a:buNone/>
            </a:pPr>
            <a:r>
              <a:rPr b="1" lang="es-MX" sz="1800">
                <a:solidFill>
                  <a:schemeClr val="dk1"/>
                </a:solidFill>
              </a:rPr>
              <a:t>IV Resultados y Discusión ………………………………………………………………17</a:t>
            </a:r>
            <a:endParaRPr sz="1800">
              <a:solidFill>
                <a:schemeClr val="dk1"/>
              </a:solidFill>
            </a:endParaRPr>
          </a:p>
          <a:p>
            <a:pPr indent="0" lvl="0" marL="0" rtl="0" algn="l">
              <a:spcBef>
                <a:spcPts val="0"/>
              </a:spcBef>
              <a:spcAft>
                <a:spcPts val="0"/>
              </a:spcAft>
              <a:buClr>
                <a:schemeClr val="dk1"/>
              </a:buClr>
              <a:buFont typeface="Arial"/>
              <a:buNone/>
            </a:pPr>
            <a:r>
              <a:rPr b="1" lang="es-MX" sz="1800">
                <a:solidFill>
                  <a:schemeClr val="dk1"/>
                </a:solidFill>
              </a:rPr>
              <a:t>Conclusión ………………….……………………………………………………………...21</a:t>
            </a:r>
            <a:endParaRPr sz="1800">
              <a:latin typeface="Calibri"/>
              <a:ea typeface="Calibri"/>
              <a:cs typeface="Calibri"/>
              <a:sym typeface="Calibri"/>
            </a:endParaRPr>
          </a:p>
          <a:p>
            <a:pPr indent="0" lvl="0" marL="0" marR="0" rtl="0" algn="l">
              <a:spcBef>
                <a:spcPts val="0"/>
              </a:spcBef>
              <a:spcAft>
                <a:spcPts val="0"/>
              </a:spcAft>
              <a:buNone/>
            </a:pPr>
            <a:r>
              <a:t/>
            </a:r>
            <a:endParaRPr b="0" i="0" sz="1800" u="none" cap="none" strike="noStrike">
              <a:solidFill>
                <a:srgbClr val="000000"/>
              </a:solidFill>
              <a:latin typeface="Calibri"/>
              <a:ea typeface="Calibri"/>
              <a:cs typeface="Calibri"/>
              <a:sym typeface="Calibri"/>
            </a:endParaRPr>
          </a:p>
          <a:p>
            <a:pPr indent="0" lvl="0" marL="0" marR="0" rtl="0" algn="l">
              <a:spcBef>
                <a:spcPts val="0"/>
              </a:spcBef>
              <a:spcAft>
                <a:spcPts val="0"/>
              </a:spcAft>
              <a:buNone/>
            </a:pPr>
            <a:r>
              <a:t/>
            </a:r>
            <a:endParaRPr b="0" i="0" sz="1800" u="none" cap="none" strike="noStrike">
              <a:solidFill>
                <a:srgbClr val="000000"/>
              </a:solidFill>
              <a:latin typeface="Calibri"/>
              <a:ea typeface="Calibri"/>
              <a:cs typeface="Calibri"/>
              <a:sym typeface="Calibri"/>
            </a:endParaRPr>
          </a:p>
          <a:p>
            <a:pPr indent="0" lvl="0" marL="0" marR="0" rtl="0" algn="l">
              <a:spcBef>
                <a:spcPts val="0"/>
              </a:spcBef>
              <a:spcAft>
                <a:spcPts val="0"/>
              </a:spcAft>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s-MX"/>
              <a:t>Introducción</a:t>
            </a:r>
            <a:endParaRPr/>
          </a:p>
        </p:txBody>
      </p:sp>
      <p:sp>
        <p:nvSpPr>
          <p:cNvPr id="198" name="Google Shape;198;p4"/>
          <p:cNvSpPr txBox="1"/>
          <p:nvPr>
            <p:ph idx="1" type="body"/>
          </p:nvPr>
        </p:nvSpPr>
        <p:spPr>
          <a:xfrm>
            <a:off x="1295400" y="2665975"/>
            <a:ext cx="6198000" cy="3497700"/>
          </a:xfrm>
          <a:prstGeom prst="rect">
            <a:avLst/>
          </a:prstGeom>
          <a:noFill/>
          <a:ln>
            <a:noFill/>
          </a:ln>
        </p:spPr>
        <p:txBody>
          <a:bodyPr anchorCtr="0" anchor="t" bIns="45700" lIns="91425" spcFirstLastPara="1" rIns="91425" wrap="square" tIns="45700">
            <a:noAutofit/>
          </a:bodyPr>
          <a:lstStyle/>
          <a:p>
            <a:pPr indent="139700" lvl="0" marL="0" rtl="0" algn="just">
              <a:lnSpc>
                <a:spcPct val="80000"/>
              </a:lnSpc>
              <a:spcBef>
                <a:spcPts val="1200"/>
              </a:spcBef>
              <a:spcAft>
                <a:spcPts val="0"/>
              </a:spcAft>
              <a:buClr>
                <a:schemeClr val="dk1"/>
              </a:buClr>
              <a:buSzPts val="1100"/>
              <a:buFont typeface="Arial"/>
              <a:buNone/>
            </a:pPr>
            <a:r>
              <a:rPr lang="es-MX" sz="1900">
                <a:solidFill>
                  <a:schemeClr val="dk1"/>
                </a:solidFill>
                <a:latin typeface="Arial"/>
                <a:ea typeface="Arial"/>
                <a:cs typeface="Arial"/>
                <a:sym typeface="Arial"/>
              </a:rPr>
              <a:t>La mano del hombre es una herramienta capaz de ejecutar innumerables acciones gracias a sus funciones de prensión, pinza y además por el hecho de ser un receptor sensorial por excelencia. Este importante órgano puede perderse por la presencia de alguna enfermedad congénita, tumores malignos, infecciones, accidentes o como consecuencia de heridas que comprometen el miembro, y generan la necesidad de amputar. </a:t>
            </a:r>
            <a:endParaRPr sz="1900">
              <a:solidFill>
                <a:schemeClr val="dk1"/>
              </a:solidFill>
              <a:latin typeface="Arial"/>
              <a:ea typeface="Arial"/>
              <a:cs typeface="Arial"/>
              <a:sym typeface="Arial"/>
            </a:endParaRPr>
          </a:p>
          <a:p>
            <a:pPr indent="139700" lvl="0" marL="0" rtl="0" algn="just">
              <a:lnSpc>
                <a:spcPct val="80000"/>
              </a:lnSpc>
              <a:spcBef>
                <a:spcPts val="1200"/>
              </a:spcBef>
              <a:spcAft>
                <a:spcPts val="0"/>
              </a:spcAft>
              <a:buClr>
                <a:schemeClr val="dk1"/>
              </a:buClr>
              <a:buSzPts val="1100"/>
              <a:buFont typeface="Arial"/>
              <a:buNone/>
            </a:pPr>
            <a:r>
              <a:rPr lang="es-MX" sz="1900">
                <a:solidFill>
                  <a:schemeClr val="dk1"/>
                </a:solidFill>
                <a:latin typeface="Arial"/>
                <a:ea typeface="Arial"/>
                <a:cs typeface="Arial"/>
                <a:sym typeface="Arial"/>
              </a:rPr>
              <a:t>Las amputaciones de extremidades superiores, constituyen un grave problema de salud pública, ya que estas personas evolucionan con diversos grados de discapacidad, habitualmente en un período de la vida laboralmente activa.</a:t>
            </a:r>
            <a:endParaRPr sz="1900">
              <a:solidFill>
                <a:schemeClr val="dk1"/>
              </a:solidFill>
              <a:latin typeface="Arial"/>
              <a:ea typeface="Arial"/>
              <a:cs typeface="Arial"/>
              <a:sym typeface="Arial"/>
            </a:endParaRPr>
          </a:p>
          <a:p>
            <a:pPr indent="139700" lvl="0" marL="0" rtl="0" algn="just">
              <a:lnSpc>
                <a:spcPct val="80000"/>
              </a:lnSpc>
              <a:spcBef>
                <a:spcPts val="1200"/>
              </a:spcBef>
              <a:spcAft>
                <a:spcPts val="1200"/>
              </a:spcAft>
              <a:buClr>
                <a:schemeClr val="dk1"/>
              </a:buClr>
              <a:buSzPts val="1100"/>
              <a:buFont typeface="Arial"/>
              <a:buNone/>
            </a:pPr>
            <a:r>
              <a:t/>
            </a:r>
            <a:endParaRPr sz="2900">
              <a:latin typeface="Arial"/>
              <a:ea typeface="Arial"/>
              <a:cs typeface="Arial"/>
              <a:sym typeface="Arial"/>
            </a:endParaRPr>
          </a:p>
        </p:txBody>
      </p:sp>
      <p:pic>
        <p:nvPicPr>
          <p:cNvPr id="199" name="Google Shape;199;p4"/>
          <p:cNvPicPr preferRelativeResize="0"/>
          <p:nvPr/>
        </p:nvPicPr>
        <p:blipFill>
          <a:blip r:embed="rId3">
            <a:alphaModFix/>
          </a:blip>
          <a:stretch>
            <a:fillRect/>
          </a:stretch>
        </p:blipFill>
        <p:spPr>
          <a:xfrm>
            <a:off x="8108409" y="2665975"/>
            <a:ext cx="2612414" cy="3497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18d7ed62b29_0_46"/>
          <p:cNvSpPr txBox="1"/>
          <p:nvPr/>
        </p:nvSpPr>
        <p:spPr>
          <a:xfrm>
            <a:off x="1214625" y="1382825"/>
            <a:ext cx="6390900" cy="4082100"/>
          </a:xfrm>
          <a:prstGeom prst="rect">
            <a:avLst/>
          </a:prstGeom>
          <a:noFill/>
          <a:ln>
            <a:noFill/>
          </a:ln>
        </p:spPr>
        <p:txBody>
          <a:bodyPr anchorCtr="0" anchor="t" bIns="91425" lIns="91425" spcFirstLastPara="1" rIns="91425" wrap="square" tIns="91425">
            <a:spAutoFit/>
          </a:bodyPr>
          <a:lstStyle/>
          <a:p>
            <a:pPr indent="139700" lvl="0" marL="0" rtl="0" algn="just">
              <a:lnSpc>
                <a:spcPct val="80000"/>
              </a:lnSpc>
              <a:spcBef>
                <a:spcPts val="1200"/>
              </a:spcBef>
              <a:spcAft>
                <a:spcPts val="0"/>
              </a:spcAft>
              <a:buNone/>
            </a:pPr>
            <a:r>
              <a:rPr lang="es-MX" sz="1900">
                <a:solidFill>
                  <a:schemeClr val="dk1"/>
                </a:solidFill>
              </a:rPr>
              <a:t>A pesar de los esfuerzos en investigación encaminados a la innovación tecnológica sobre la mano humanoide, existen encuestas sobre la funcionalidad de la mano protésica con respecto a su uso en las actividades cotidianas en donde los amputados reportan inconformidad en relación a los aspectos estéticos, el exceso de peso y la falta de capacidades funcionales. </a:t>
            </a:r>
            <a:endParaRPr sz="1900">
              <a:solidFill>
                <a:schemeClr val="dk1"/>
              </a:solidFill>
            </a:endParaRPr>
          </a:p>
          <a:p>
            <a:pPr indent="139700" lvl="0" marL="0" rtl="0" algn="just">
              <a:lnSpc>
                <a:spcPct val="80000"/>
              </a:lnSpc>
              <a:spcBef>
                <a:spcPts val="1200"/>
              </a:spcBef>
              <a:spcAft>
                <a:spcPts val="1200"/>
              </a:spcAft>
              <a:buClr>
                <a:schemeClr val="dk1"/>
              </a:buClr>
              <a:buSzPts val="1100"/>
              <a:buFont typeface="Arial"/>
              <a:buNone/>
            </a:pPr>
            <a:r>
              <a:rPr lang="es-MX" sz="1900">
                <a:solidFill>
                  <a:schemeClr val="dk1"/>
                </a:solidFill>
              </a:rPr>
              <a:t>En relación a los movimientos que deberían realizar los dispositivos protésicos, un estudio indicó que el 100 % de los encuestados señaló que la prótesis debería ser capaz de extender el dedo índice, 90 % se inclinó hacia la capacidad de controlar los dedos y el 70 % dijo que sería útil tener muñeca con la habilidad de realizar los movimientos de flexión y extensión. Estos movimientos podrían mejorar los aspectos físicos y psicológicos de las personas amputadas.</a:t>
            </a:r>
            <a:endParaRPr sz="1600">
              <a:latin typeface="Garamond"/>
              <a:ea typeface="Garamond"/>
              <a:cs typeface="Garamond"/>
              <a:sym typeface="Garamond"/>
            </a:endParaRPr>
          </a:p>
        </p:txBody>
      </p:sp>
      <p:pic>
        <p:nvPicPr>
          <p:cNvPr id="206" name="Google Shape;206;g18d7ed62b29_0_46"/>
          <p:cNvPicPr preferRelativeResize="0"/>
          <p:nvPr/>
        </p:nvPicPr>
        <p:blipFill>
          <a:blip r:embed="rId3">
            <a:alphaModFix/>
          </a:blip>
          <a:stretch>
            <a:fillRect/>
          </a:stretch>
        </p:blipFill>
        <p:spPr>
          <a:xfrm>
            <a:off x="7970075" y="1910788"/>
            <a:ext cx="3036425" cy="3036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5"/>
          <p:cNvSpPr txBox="1"/>
          <p:nvPr>
            <p:ph idx="4294967295" type="title"/>
          </p:nvPr>
        </p:nvSpPr>
        <p:spPr>
          <a:xfrm>
            <a:off x="1295400" y="1345425"/>
            <a:ext cx="9601200" cy="791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s-MX" sz="3600"/>
              <a:t>Hipótesis</a:t>
            </a:r>
            <a:endParaRPr sz="3600"/>
          </a:p>
        </p:txBody>
      </p:sp>
      <p:sp>
        <p:nvSpPr>
          <p:cNvPr id="212" name="Google Shape;212;p5"/>
          <p:cNvSpPr txBox="1"/>
          <p:nvPr>
            <p:ph idx="4294967295" type="body"/>
          </p:nvPr>
        </p:nvSpPr>
        <p:spPr>
          <a:xfrm>
            <a:off x="1295400" y="2261074"/>
            <a:ext cx="9601200" cy="3575100"/>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00"/>
              <a:buNone/>
            </a:pPr>
            <a:r>
              <a:rPr lang="es-MX" sz="1900">
                <a:solidFill>
                  <a:srgbClr val="0A0A0A"/>
                </a:solidFill>
                <a:latin typeface="Arial"/>
                <a:ea typeface="Arial"/>
                <a:cs typeface="Arial"/>
                <a:sym typeface="Arial"/>
              </a:rPr>
              <a:t>Hablando sobre el problema particular de la prótesis de dedo, depende para cada caso como ya he mencionado anteriormente, ya que el problema principal sería la sujeción del mismo en la mano, una aportación sería como ya he mencionado, unirlo de forma de succión creando un pequeño vacío para que no se mueva.</a:t>
            </a:r>
            <a:endParaRPr sz="1900">
              <a:solidFill>
                <a:srgbClr val="0A0A0A"/>
              </a:solidFill>
              <a:latin typeface="Arial"/>
              <a:ea typeface="Arial"/>
              <a:cs typeface="Arial"/>
              <a:sym typeface="Arial"/>
            </a:endParaRPr>
          </a:p>
          <a:p>
            <a:pPr indent="0" lvl="0" marL="0" rtl="0" algn="just">
              <a:spcBef>
                <a:spcPts val="1300"/>
              </a:spcBef>
              <a:spcAft>
                <a:spcPts val="1300"/>
              </a:spcAft>
              <a:buClr>
                <a:schemeClr val="dk1"/>
              </a:buClr>
              <a:buSzPts val="1100"/>
              <a:buFont typeface="Arial"/>
              <a:buNone/>
            </a:pPr>
            <a:r>
              <a:rPr lang="es-MX" sz="1900">
                <a:solidFill>
                  <a:srgbClr val="222222"/>
                </a:solidFill>
                <a:latin typeface="Arial"/>
                <a:ea typeface="Arial"/>
                <a:cs typeface="Arial"/>
                <a:sym typeface="Arial"/>
              </a:rPr>
              <a:t>Hay muchas formas de poder resolver esto, pero la forma más cómoda, ya que al momento de estar teniendo un movimiento normal, puede llegar a desprenderse de la mano, así que para no correr este riesgo, podemos añadir como accesorio extra, una especie de guante donde termine por agarrar más la prótesis de dedo y tener más la confianza de que no se va a desprender de la mano. </a:t>
            </a:r>
            <a:r>
              <a:rPr lang="es-MX" sz="1900">
                <a:solidFill>
                  <a:srgbClr val="37393C"/>
                </a:solidFill>
                <a:latin typeface="Arial"/>
                <a:ea typeface="Arial"/>
                <a:cs typeface="Arial"/>
                <a:sym typeface="Arial"/>
              </a:rPr>
              <a:t>Qué tan cómodo y práctico sería para el usuario tener que estar cargando y realizando el proceso de succión, y el accesorio extra.</a:t>
            </a:r>
            <a:endParaRPr sz="1900">
              <a:solidFill>
                <a:srgbClr val="0A0A0A"/>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6"/>
          <p:cNvSpPr txBox="1"/>
          <p:nvPr>
            <p:ph idx="4294967295" type="title"/>
          </p:nvPr>
        </p:nvSpPr>
        <p:spPr>
          <a:xfrm>
            <a:off x="1295400" y="1345450"/>
            <a:ext cx="9601200" cy="735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s-MX" sz="3600"/>
              <a:t>Objetivos</a:t>
            </a:r>
            <a:endParaRPr sz="3600"/>
          </a:p>
        </p:txBody>
      </p:sp>
      <p:sp>
        <p:nvSpPr>
          <p:cNvPr id="218" name="Google Shape;218;p6"/>
          <p:cNvSpPr txBox="1"/>
          <p:nvPr>
            <p:ph idx="4294967295" type="body"/>
          </p:nvPr>
        </p:nvSpPr>
        <p:spPr>
          <a:xfrm>
            <a:off x="1184400" y="2351375"/>
            <a:ext cx="9823200" cy="3318900"/>
          </a:xfrm>
          <a:prstGeom prst="rect">
            <a:avLst/>
          </a:prstGeom>
          <a:noFill/>
          <a:ln>
            <a:noFill/>
          </a:ln>
        </p:spPr>
        <p:txBody>
          <a:bodyPr anchorCtr="0" anchor="t" bIns="45700" lIns="91425" spcFirstLastPara="1" rIns="91425" wrap="square" tIns="45700">
            <a:normAutofit lnSpcReduction="20000"/>
          </a:bodyPr>
          <a:lstStyle/>
          <a:p>
            <a:pPr indent="-349250" lvl="0" marL="457200" rtl="0" algn="l">
              <a:spcBef>
                <a:spcPts val="0"/>
              </a:spcBef>
              <a:spcAft>
                <a:spcPts val="0"/>
              </a:spcAft>
              <a:buSzPts val="1900"/>
              <a:buChar char="•"/>
            </a:pPr>
            <a:r>
              <a:rPr b="1" lang="es-MX" sz="1900">
                <a:latin typeface="Arial"/>
                <a:ea typeface="Arial"/>
                <a:cs typeface="Arial"/>
                <a:sym typeface="Arial"/>
              </a:rPr>
              <a:t>Objetivo General</a:t>
            </a:r>
            <a:endParaRPr b="1" sz="1900">
              <a:latin typeface="Arial"/>
              <a:ea typeface="Arial"/>
              <a:cs typeface="Arial"/>
              <a:sym typeface="Arial"/>
            </a:endParaRPr>
          </a:p>
          <a:p>
            <a:pPr indent="-110490" lvl="0" marL="285750" rtl="0" algn="l">
              <a:spcBef>
                <a:spcPts val="0"/>
              </a:spcBef>
              <a:spcAft>
                <a:spcPts val="0"/>
              </a:spcAft>
              <a:buSzPts val="2760"/>
              <a:buNone/>
            </a:pPr>
            <a:r>
              <a:rPr lang="es-MX" sz="1900">
                <a:latin typeface="Arial"/>
                <a:ea typeface="Arial"/>
                <a:cs typeface="Arial"/>
                <a:sym typeface="Arial"/>
              </a:rPr>
              <a:t>Se diseñará una prótesis personalizada externa del dedo índice derecho, para un funcionamiento biomecánico eficiente. </a:t>
            </a:r>
            <a:endParaRPr sz="1900">
              <a:latin typeface="Arial"/>
              <a:ea typeface="Arial"/>
              <a:cs typeface="Arial"/>
              <a:sym typeface="Arial"/>
            </a:endParaRPr>
          </a:p>
          <a:p>
            <a:pPr indent="-110490" lvl="0" marL="285750" rtl="0" algn="l">
              <a:spcBef>
                <a:spcPts val="0"/>
              </a:spcBef>
              <a:spcAft>
                <a:spcPts val="0"/>
              </a:spcAft>
              <a:buSzPts val="2760"/>
              <a:buNone/>
            </a:pPr>
            <a:r>
              <a:t/>
            </a:r>
            <a:endParaRPr sz="1900">
              <a:latin typeface="Arial"/>
              <a:ea typeface="Arial"/>
              <a:cs typeface="Arial"/>
              <a:sym typeface="Arial"/>
            </a:endParaRPr>
          </a:p>
          <a:p>
            <a:pPr indent="-349250" lvl="0" marL="457200" rtl="0" algn="l">
              <a:spcBef>
                <a:spcPts val="0"/>
              </a:spcBef>
              <a:spcAft>
                <a:spcPts val="0"/>
              </a:spcAft>
              <a:buSzPts val="1900"/>
              <a:buChar char="•"/>
            </a:pPr>
            <a:r>
              <a:rPr b="1" lang="es-MX" sz="1900">
                <a:latin typeface="Arial"/>
                <a:ea typeface="Arial"/>
                <a:cs typeface="Arial"/>
                <a:sym typeface="Arial"/>
              </a:rPr>
              <a:t>Objetivos Específicos</a:t>
            </a:r>
            <a:endParaRPr b="1"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Analizar el funcionamiento del dedo índice derecho.</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Investigar materiales.</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Tomar medidas.</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Realizar bocetos a mano.</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Modelar el boceto final en un software de diseño.</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Imprimir en 3D el diseño</a:t>
            </a:r>
            <a:endParaRPr sz="1900">
              <a:latin typeface="Arial"/>
              <a:ea typeface="Arial"/>
              <a:cs typeface="Arial"/>
              <a:sym typeface="Arial"/>
            </a:endParaRPr>
          </a:p>
          <a:p>
            <a:pPr indent="-351050" lvl="0" marL="784800" rtl="0" algn="l">
              <a:spcBef>
                <a:spcPts val="0"/>
              </a:spcBef>
              <a:spcAft>
                <a:spcPts val="0"/>
              </a:spcAft>
              <a:buSzPts val="1900"/>
              <a:buFont typeface="Arial"/>
              <a:buChar char="➢"/>
            </a:pPr>
            <a:r>
              <a:rPr lang="es-MX" sz="1900">
                <a:latin typeface="Arial"/>
                <a:ea typeface="Arial"/>
                <a:cs typeface="Arial"/>
                <a:sym typeface="Arial"/>
              </a:rPr>
              <a:t>Realizar pruebas finales.</a:t>
            </a:r>
            <a:endParaRPr sz="1900">
              <a:latin typeface="Arial"/>
              <a:ea typeface="Arial"/>
              <a:cs typeface="Arial"/>
              <a:sym typeface="Arial"/>
            </a:endParaRPr>
          </a:p>
          <a:p>
            <a:pPr indent="-110490" lvl="0" marL="285750" rtl="0" algn="l">
              <a:spcBef>
                <a:spcPts val="0"/>
              </a:spcBef>
              <a:spcAft>
                <a:spcPts val="0"/>
              </a:spcAft>
              <a:buSzPts val="276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1921f2dda5c_0_21"/>
          <p:cNvSpPr txBox="1"/>
          <p:nvPr>
            <p:ph idx="4294967295" type="title"/>
          </p:nvPr>
        </p:nvSpPr>
        <p:spPr>
          <a:xfrm>
            <a:off x="1295400" y="1270703"/>
            <a:ext cx="9601200" cy="697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sz="3600"/>
              <a:t>Propuesta</a:t>
            </a:r>
            <a:endParaRPr sz="3600"/>
          </a:p>
        </p:txBody>
      </p:sp>
      <p:sp>
        <p:nvSpPr>
          <p:cNvPr id="225" name="Google Shape;225;g1921f2dda5c_0_21"/>
          <p:cNvSpPr txBox="1"/>
          <p:nvPr>
            <p:ph idx="4294967295" type="body"/>
          </p:nvPr>
        </p:nvSpPr>
        <p:spPr>
          <a:xfrm>
            <a:off x="1295400" y="2167650"/>
            <a:ext cx="6889500" cy="3708300"/>
          </a:xfrm>
          <a:prstGeom prst="rect">
            <a:avLst/>
          </a:prstGeom>
        </p:spPr>
        <p:txBody>
          <a:bodyPr anchorCtr="0" anchor="t" bIns="45700" lIns="91425" spcFirstLastPara="1" rIns="91425" wrap="square" tIns="45700">
            <a:normAutofit/>
          </a:bodyPr>
          <a:lstStyle/>
          <a:p>
            <a:pPr indent="0" lvl="0" marL="0" rtl="0" algn="just">
              <a:spcBef>
                <a:spcPts val="480"/>
              </a:spcBef>
              <a:spcAft>
                <a:spcPts val="0"/>
              </a:spcAft>
              <a:buNone/>
            </a:pPr>
            <a:r>
              <a:rPr lang="es-MX" sz="1900">
                <a:latin typeface="Arial"/>
                <a:ea typeface="Arial"/>
                <a:cs typeface="Arial"/>
                <a:sym typeface="Arial"/>
              </a:rPr>
              <a:t>Se construirá una prótesis funcional del dedo índice de la mano derecha, que resulte cómodo para la persona a utilizar, con el rango y movimientos necesarios para que sea una prótesis eficaz y efectiva. </a:t>
            </a:r>
            <a:endParaRPr sz="1900">
              <a:latin typeface="Arial"/>
              <a:ea typeface="Arial"/>
              <a:cs typeface="Arial"/>
              <a:sym typeface="Arial"/>
            </a:endParaRPr>
          </a:p>
          <a:p>
            <a:pPr indent="0" lvl="0" marL="0" rtl="0" algn="just">
              <a:spcBef>
                <a:spcPts val="600"/>
              </a:spcBef>
              <a:spcAft>
                <a:spcPts val="0"/>
              </a:spcAft>
              <a:buNone/>
            </a:pPr>
            <a:r>
              <a:t/>
            </a:r>
            <a:endParaRPr sz="1900">
              <a:latin typeface="Arial"/>
              <a:ea typeface="Arial"/>
              <a:cs typeface="Arial"/>
              <a:sym typeface="Arial"/>
            </a:endParaRPr>
          </a:p>
          <a:p>
            <a:pPr indent="0" lvl="0" marL="0" rtl="0" algn="just">
              <a:spcBef>
                <a:spcPts val="600"/>
              </a:spcBef>
              <a:spcAft>
                <a:spcPts val="0"/>
              </a:spcAft>
              <a:buNone/>
            </a:pPr>
            <a:r>
              <a:rPr lang="es-MX" sz="1900">
                <a:latin typeface="Arial"/>
                <a:ea typeface="Arial"/>
                <a:cs typeface="Arial"/>
                <a:sym typeface="Arial"/>
              </a:rPr>
              <a:t>También se tendría que tomar en cuenta que los movimientos y sus rangos sean los necesarios para que su funcionamiento sea el adecuado y se pueda utilizar de la manera más parecida a un dedo regular, tomando como referencia el tamaño de un dedo índice promedio.</a:t>
            </a:r>
            <a:endParaRPr sz="1900">
              <a:latin typeface="Arial"/>
              <a:ea typeface="Arial"/>
              <a:cs typeface="Arial"/>
              <a:sym typeface="Arial"/>
            </a:endParaRPr>
          </a:p>
          <a:p>
            <a:pPr indent="0" lvl="0" marL="0" rtl="0" algn="l">
              <a:spcBef>
                <a:spcPts val="600"/>
              </a:spcBef>
              <a:spcAft>
                <a:spcPts val="600"/>
              </a:spcAft>
              <a:buNone/>
            </a:pPr>
            <a:r>
              <a:t/>
            </a:r>
            <a:endParaRPr/>
          </a:p>
        </p:txBody>
      </p:sp>
      <p:pic>
        <p:nvPicPr>
          <p:cNvPr id="226" name="Google Shape;226;g1921f2dda5c_0_21"/>
          <p:cNvPicPr preferRelativeResize="0"/>
          <p:nvPr/>
        </p:nvPicPr>
        <p:blipFill>
          <a:blip r:embed="rId3">
            <a:alphaModFix/>
          </a:blip>
          <a:stretch>
            <a:fillRect/>
          </a:stretch>
        </p:blipFill>
        <p:spPr>
          <a:xfrm>
            <a:off x="8580250" y="1968199"/>
            <a:ext cx="2465850" cy="388474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1921f2dda5c_0_3"/>
          <p:cNvSpPr txBox="1"/>
          <p:nvPr>
            <p:ph type="title"/>
          </p:nvPr>
        </p:nvSpPr>
        <p:spPr>
          <a:xfrm>
            <a:off x="1295402" y="982132"/>
            <a:ext cx="9601200" cy="13038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s-MX"/>
              <a:t>Antecedentes y Fundamentos </a:t>
            </a:r>
            <a:endParaRPr/>
          </a:p>
        </p:txBody>
      </p:sp>
      <p:sp>
        <p:nvSpPr>
          <p:cNvPr id="233" name="Google Shape;233;g1921f2dda5c_0_3"/>
          <p:cNvSpPr txBox="1"/>
          <p:nvPr>
            <p:ph idx="1" type="body"/>
          </p:nvPr>
        </p:nvSpPr>
        <p:spPr>
          <a:xfrm>
            <a:off x="1361575" y="2543674"/>
            <a:ext cx="9601200" cy="3652500"/>
          </a:xfrm>
          <a:prstGeom prst="rect">
            <a:avLst/>
          </a:prstGeom>
        </p:spPr>
        <p:txBody>
          <a:bodyPr anchorCtr="0" anchor="t" bIns="45700" lIns="91425" spcFirstLastPara="1" rIns="91425" wrap="square" tIns="45700">
            <a:normAutofit lnSpcReduction="20000"/>
          </a:bodyPr>
          <a:lstStyle/>
          <a:p>
            <a:pPr indent="-355600" lvl="0" marL="457200" rtl="0" algn="just">
              <a:spcBef>
                <a:spcPts val="360"/>
              </a:spcBef>
              <a:spcAft>
                <a:spcPts val="0"/>
              </a:spcAft>
              <a:buSzPts val="2000"/>
              <a:buFont typeface="Arial"/>
              <a:buChar char="•"/>
            </a:pPr>
            <a:r>
              <a:rPr b="1" lang="es-MX" sz="2000">
                <a:latin typeface="Arial"/>
                <a:ea typeface="Arial"/>
                <a:cs typeface="Arial"/>
                <a:sym typeface="Arial"/>
              </a:rPr>
              <a:t>Prótesis</a:t>
            </a:r>
            <a:r>
              <a:rPr b="1" lang="es-MX" sz="2000">
                <a:latin typeface="Arial"/>
                <a:ea typeface="Arial"/>
                <a:cs typeface="Arial"/>
                <a:sym typeface="Arial"/>
              </a:rPr>
              <a:t> </a:t>
            </a:r>
            <a:endParaRPr b="1" sz="2000">
              <a:latin typeface="Arial"/>
              <a:ea typeface="Arial"/>
              <a:cs typeface="Arial"/>
              <a:sym typeface="Arial"/>
            </a:endParaRPr>
          </a:p>
          <a:p>
            <a:pPr indent="0" lvl="0" marL="0" rtl="0" algn="just">
              <a:spcBef>
                <a:spcPts val="600"/>
              </a:spcBef>
              <a:spcAft>
                <a:spcPts val="0"/>
              </a:spcAft>
              <a:buNone/>
            </a:pPr>
            <a:r>
              <a:rPr lang="es-MX" sz="2000">
                <a:latin typeface="Arial"/>
                <a:ea typeface="Arial"/>
                <a:cs typeface="Arial"/>
                <a:sym typeface="Arial"/>
              </a:rPr>
              <a:t>El avance en el diseño de las prótesis ha estado ligado directamente con el avance en el manejo de los materiales empleados por el hombre, así como el desarrollo tecnológico y el entendimiento de la biomecánica del cuerpo humano. Una prótesis para extremidades es un elemento desarrollado con el fin de mejorar o reemplazar una función, una parte o un miembro completo del cuerpo humano afectado, por lo tanto, una prótesis para un amputado también colabora con el desarrollo psicológico del mismo, creando una percepción de totalidad al recobrar movilidad y aspecto. Las prótesis de mano mecánicas son dispositivos que se usan con la función de cierre o apertura de la mano a voluntad, su control es por medio de un arnés que se encuentra sujeto alrededor de los hombros, parte del pecho y del brazo. </a:t>
            </a:r>
            <a:endParaRPr sz="2000">
              <a:latin typeface="Arial"/>
              <a:ea typeface="Arial"/>
              <a:cs typeface="Arial"/>
              <a:sym typeface="Arial"/>
            </a:endParaRPr>
          </a:p>
          <a:p>
            <a:pPr indent="0" lvl="0" marL="0" rtl="0" algn="l">
              <a:spcBef>
                <a:spcPts val="600"/>
              </a:spcBef>
              <a:spcAft>
                <a:spcPts val="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rgánico">
  <a:themeElements>
    <a:clrScheme name="Orgánico">
      <a:dk1>
        <a:srgbClr val="000000"/>
      </a:dk1>
      <a:lt1>
        <a:srgbClr val="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2022-11-13T22:26:28Z</dcterms:created>
  <dc:creator>Edwin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